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54" r:id="rId2"/>
  </p:sldMasterIdLst>
  <p:notesMasterIdLst>
    <p:notesMasterId r:id="rId27"/>
  </p:notesMasterIdLst>
  <p:sldIdLst>
    <p:sldId id="257" r:id="rId3"/>
    <p:sldId id="259" r:id="rId4"/>
    <p:sldId id="276" r:id="rId5"/>
    <p:sldId id="304" r:id="rId6"/>
    <p:sldId id="305" r:id="rId7"/>
    <p:sldId id="306" r:id="rId8"/>
    <p:sldId id="307" r:id="rId9"/>
    <p:sldId id="308" r:id="rId10"/>
    <p:sldId id="309" r:id="rId11"/>
    <p:sldId id="310" r:id="rId12"/>
    <p:sldId id="311" r:id="rId13"/>
    <p:sldId id="312" r:id="rId14"/>
    <p:sldId id="302" r:id="rId15"/>
    <p:sldId id="319" r:id="rId16"/>
    <p:sldId id="318" r:id="rId17"/>
    <p:sldId id="313" r:id="rId18"/>
    <p:sldId id="314" r:id="rId19"/>
    <p:sldId id="315" r:id="rId20"/>
    <p:sldId id="316" r:id="rId21"/>
    <p:sldId id="317" r:id="rId22"/>
    <p:sldId id="320" r:id="rId23"/>
    <p:sldId id="303" r:id="rId24"/>
    <p:sldId id="263" r:id="rId25"/>
    <p:sldId id="264" r:id="rId26"/>
  </p:sldIdLst>
  <p:sldSz cx="9144000" cy="5143500" type="screen16x9"/>
  <p:notesSz cx="6858000" cy="9144000"/>
  <p:defaultTextStyle>
    <a:defPPr>
      <a:defRPr lang="de-A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>
      <p:cViewPr varScale="1">
        <p:scale>
          <a:sx n="144" d="100"/>
          <a:sy n="144" d="100"/>
        </p:scale>
        <p:origin x="636" y="11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A19B00-255D-48DB-A0D4-A6B2D76E347B}" type="datetimeFigureOut">
              <a:rPr lang="de-AT" smtClean="0"/>
              <a:t>20.04.2021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FA1180-0096-4624-8C80-816C88C752E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32924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AT" dirty="0" smtClean="0"/>
              <a:t>Codex ist als</a:t>
            </a:r>
            <a:r>
              <a:rPr lang="de-AT" baseline="0" dirty="0" smtClean="0"/>
              <a:t> Sachverständigergutachten zu sehen – Es sind auch Anpassungen möglich, Produktqualität darf jedoch nicht beeinträchtigt werden bzw. gute Argumentation dazu </a:t>
            </a:r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77218-5862-47BB-A879-8F66806CD84C}" type="slidenum">
              <a:rPr lang="de-AT" smtClean="0"/>
              <a:t>2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8048226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AT" dirty="0" smtClean="0"/>
              <a:t>S = unter 53g</a:t>
            </a:r>
          </a:p>
          <a:p>
            <a:r>
              <a:rPr lang="de-AT" dirty="0" smtClean="0"/>
              <a:t>M </a:t>
            </a:r>
            <a:r>
              <a:rPr lang="de-AT" baseline="0" dirty="0" smtClean="0"/>
              <a:t>= 53 bis 62g</a:t>
            </a:r>
          </a:p>
          <a:p>
            <a:r>
              <a:rPr lang="de-AT" baseline="0" dirty="0" smtClean="0"/>
              <a:t>L = 63 bis 72g</a:t>
            </a:r>
          </a:p>
          <a:p>
            <a:r>
              <a:rPr lang="de-AT" baseline="0" dirty="0" smtClean="0"/>
              <a:t>XL = über 73g</a:t>
            </a:r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FA1180-0096-4624-8C80-816C88C752EA}" type="slidenum">
              <a:rPr lang="de-AT" smtClean="0"/>
              <a:t>6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2273719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FA1180-0096-4624-8C80-816C88C752EA}" type="slidenum">
              <a:rPr lang="de-AT" smtClean="0"/>
              <a:t>22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540744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1063229"/>
            <a:ext cx="8382000" cy="863203"/>
          </a:xfrm>
          <a:noFill/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AT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2034778"/>
            <a:ext cx="8382000" cy="594122"/>
          </a:xfrm>
        </p:spPr>
        <p:txBody>
          <a:bodyPr/>
          <a:lstStyle>
            <a:lvl1pPr>
              <a:buFont typeface="Wingdings" pitchFamily="2" charset="2"/>
              <a:buNone/>
              <a:defRPr/>
            </a:lvl1pPr>
          </a:lstStyle>
          <a:p>
            <a:r>
              <a:rPr lang="de-DE" smtClean="0"/>
              <a:t>Formatvorlage des Untertitelmasters durch Klicken bearbeiten</a:t>
            </a:r>
            <a:endParaRPr lang="de-AT" dirty="0"/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5559" y="3147814"/>
            <a:ext cx="4488889" cy="122467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3pPr>
              <a:buClr>
                <a:srgbClr val="B8ACA6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073BB8-6F44-41B0-9B68-395A07FB1CB7}" type="datetime1">
              <a:rPr lang="de-AT" smtClean="0"/>
              <a:t>20.04.2021</a:t>
            </a:fld>
            <a:r>
              <a:rPr lang="de-AT" smtClean="0"/>
              <a:t>/Folie </a:t>
            </a:r>
            <a:fld id="{6D387BBD-9714-447E-BE10-2C6037D88521}" type="slidenum">
              <a:rPr lang="de-AT" smtClean="0"/>
              <a:pPr>
                <a:defRPr/>
              </a:pPr>
              <a:t>‹Nr.›</a:t>
            </a:fld>
            <a:endParaRPr lang="de-A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81000" y="1203598"/>
            <a:ext cx="4114800" cy="298740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203598"/>
            <a:ext cx="4114800" cy="298740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2ED350-F1BF-4487-8D2D-447BE8DFC3CE}" type="datetime1">
              <a:rPr lang="de-AT" smtClean="0"/>
              <a:t>20.04.2021</a:t>
            </a:fld>
            <a:r>
              <a:rPr lang="de-AT" smtClean="0"/>
              <a:t>/Folie </a:t>
            </a:r>
            <a:fld id="{D05DF63B-4DCA-4AC9-971E-F9B04D1D5758}" type="slidenum">
              <a:rPr lang="de-AT" smtClean="0"/>
              <a:pPr>
                <a:defRPr/>
              </a:pPr>
              <a:t>‹Nr.›</a:t>
            </a:fld>
            <a:endParaRPr lang="de-A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3474E3-30BD-4AB8-8B37-D0F45C3D3BD6}" type="datetime1">
              <a:rPr lang="de-AT" smtClean="0"/>
              <a:t>20.04.2021</a:t>
            </a:fld>
            <a:r>
              <a:rPr lang="de-AT" smtClean="0"/>
              <a:t>/Folie </a:t>
            </a:r>
            <a:fld id="{7D62BAF1-22B5-4953-A683-35D6906D3A93}" type="slidenum">
              <a:rPr lang="de-AT" smtClean="0"/>
              <a:pPr>
                <a:defRPr/>
              </a:pPr>
              <a:t>‹Nr.›</a:t>
            </a:fld>
            <a:endParaRPr lang="de-A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315114-0BD7-4F58-AF8D-E608A65D2460}" type="datetime1">
              <a:rPr lang="de-AT" smtClean="0"/>
              <a:t>20.04.2021</a:t>
            </a:fld>
            <a:r>
              <a:rPr lang="de-AT" smtClean="0"/>
              <a:t>/Folie </a:t>
            </a:r>
            <a:fld id="{DFB1CF36-21FD-4652-BD48-11CF8777DBF6}" type="slidenum">
              <a:rPr lang="de-AT" smtClean="0"/>
              <a:pPr>
                <a:defRPr/>
              </a:pPr>
              <a:t>‹Nr.›</a:t>
            </a:fld>
            <a:endParaRPr lang="de-A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381600" y="205200"/>
            <a:ext cx="8380800" cy="3763800"/>
          </a:xfrm>
        </p:spPr>
        <p:txBody>
          <a:bodyPr tIns="18000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 smtClean="0"/>
              <a:t>Bild durch Klicken auf Symbol hinzufügen</a:t>
            </a:r>
            <a:endParaRPr lang="de-AT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81600" y="4025503"/>
            <a:ext cx="6904800" cy="603647"/>
          </a:xfrm>
        </p:spPr>
        <p:txBody>
          <a:bodyPr/>
          <a:lstStyle>
            <a:lvl1pPr marL="0" indent="0">
              <a:lnSpc>
                <a:spcPts val="1600"/>
              </a:lnSpc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FBCC4-9122-4F83-9CFE-FDF232516C27}" type="datetime1">
              <a:rPr lang="de-AT" smtClean="0"/>
              <a:t>20.04.2021</a:t>
            </a:fld>
            <a:r>
              <a:rPr lang="de-AT" smtClean="0"/>
              <a:t>/Folie </a:t>
            </a:r>
            <a:fld id="{052B2129-67EC-416F-BC17-21DEFB53F524}" type="slidenum">
              <a:rPr lang="de-AT" smtClean="0"/>
              <a:pPr>
                <a:defRPr/>
              </a:pPr>
              <a:t>‹Nr.›</a:t>
            </a:fld>
            <a:endParaRPr lang="de-A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97155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vert="horz" wrap="square" lIns="381600" tIns="180000" rIns="381600" bIns="1440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AT" dirty="0" smtClean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203598"/>
            <a:ext cx="8382000" cy="2987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AT" dirty="0" smtClean="0"/>
              <a:t>Textmasterformate durch Klicken bearbeiten</a:t>
            </a:r>
          </a:p>
          <a:p>
            <a:pPr lvl="1"/>
            <a:r>
              <a:rPr lang="de-AT" dirty="0" smtClean="0"/>
              <a:t>Zweite Ebene</a:t>
            </a:r>
          </a:p>
          <a:p>
            <a:pPr lvl="2"/>
            <a:r>
              <a:rPr lang="de-AT" dirty="0" smtClean="0"/>
              <a:t>Dritte Ebene</a:t>
            </a:r>
          </a:p>
          <a:p>
            <a:pPr lvl="3"/>
            <a:r>
              <a:rPr lang="de-AT" dirty="0" smtClean="0"/>
              <a:t>Vierte Ebene</a:t>
            </a:r>
          </a:p>
          <a:p>
            <a:pPr lvl="4"/>
            <a:r>
              <a:rPr lang="de-AT" dirty="0" smtClean="0"/>
              <a:t>Fünfte Ebene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1000" y="4712494"/>
            <a:ext cx="49022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lnSpc>
                <a:spcPts val="1200"/>
              </a:lnSpc>
              <a:defRPr sz="900" smtClean="0"/>
            </a:lvl1pPr>
          </a:lstStyle>
          <a:p>
            <a:pPr>
              <a:defRPr/>
            </a:pPr>
            <a:fld id="{B1D82C67-D3B8-4395-902B-EDAA8513C0BC}" type="datetime1">
              <a:rPr lang="de-AT" smtClean="0"/>
              <a:t>20.04.2021</a:t>
            </a:fld>
            <a:r>
              <a:rPr lang="de-AT" smtClean="0"/>
              <a:t>/Folie </a:t>
            </a:r>
            <a:fld id="{337262BE-78CB-413D-AB32-31FC11D78602}" type="slidenum">
              <a:rPr lang="de-AT" smtClean="0"/>
              <a:pPr>
                <a:defRPr/>
              </a:pPr>
              <a:t>‹Nr.›</a:t>
            </a:fld>
            <a:endParaRPr lang="de-AT" dirty="0"/>
          </a:p>
        </p:txBody>
      </p:sp>
      <p:sp>
        <p:nvSpPr>
          <p:cNvPr id="7" name="Line 5"/>
          <p:cNvSpPr>
            <a:spLocks noChangeShapeType="1"/>
          </p:cNvSpPr>
          <p:nvPr userDrawn="1"/>
        </p:nvSpPr>
        <p:spPr bwMode="auto">
          <a:xfrm>
            <a:off x="381000" y="4515966"/>
            <a:ext cx="8439472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de-AT"/>
          </a:p>
        </p:txBody>
      </p:sp>
      <p:pic>
        <p:nvPicPr>
          <p:cNvPr id="9" name="Grafik 8"/>
          <p:cNvPicPr>
            <a:picLocks noChangeAspect="1"/>
          </p:cNvPicPr>
          <p:nvPr userDrawn="1"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089" b="14933"/>
          <a:stretch/>
        </p:blipFill>
        <p:spPr>
          <a:xfrm>
            <a:off x="6878294" y="4624367"/>
            <a:ext cx="2014186" cy="39565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55" r:id="rId1"/>
    <p:sldLayoutId id="2147484056" r:id="rId2"/>
    <p:sldLayoutId id="2147484058" r:id="rId3"/>
    <p:sldLayoutId id="2147484060" r:id="rId4"/>
    <p:sldLayoutId id="2147484061" r:id="rId5"/>
    <p:sldLayoutId id="2147484063" r:id="rId6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2pPr>
      <a:lvl3pPr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3pPr>
      <a:lvl4pPr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4pPr>
      <a:lvl5pPr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5pPr>
      <a:lvl6pPr marL="457200"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6pPr>
      <a:lvl7pPr marL="914400"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7pPr>
      <a:lvl8pPr marL="1371600"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8pPr>
      <a:lvl9pPr marL="1828800"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9pPr>
    </p:titleStyle>
    <p:bodyStyle>
      <a:lvl1pPr marL="100013" indent="-63500" algn="l" rtl="0" eaLnBrk="1" fontAlgn="base" hangingPunct="1">
        <a:lnSpc>
          <a:spcPts val="2200"/>
        </a:lnSpc>
        <a:spcBef>
          <a:spcPct val="0"/>
        </a:spcBef>
        <a:spcAft>
          <a:spcPts val="600"/>
        </a:spcAft>
        <a:buClr>
          <a:schemeClr val="tx2"/>
        </a:buClr>
        <a:buSzPct val="25000"/>
        <a:buFont typeface="Wingdings" pitchFamily="2" charset="2"/>
        <a:buChar char=" 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295275" indent="-238125" algn="l" rtl="0" eaLnBrk="1" fontAlgn="base" hangingPunct="1">
        <a:lnSpc>
          <a:spcPts val="2200"/>
        </a:lnSpc>
        <a:spcBef>
          <a:spcPct val="0"/>
        </a:spcBef>
        <a:spcAft>
          <a:spcPts val="60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2pPr>
      <a:lvl3pPr marL="588963" indent="-236538" algn="l" rtl="0" eaLnBrk="1" fontAlgn="base" hangingPunct="1">
        <a:lnSpc>
          <a:spcPts val="2200"/>
        </a:lnSpc>
        <a:spcBef>
          <a:spcPct val="0"/>
        </a:spcBef>
        <a:spcAft>
          <a:spcPts val="60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3pPr>
      <a:lvl4pPr marL="884238" indent="-236538" algn="l" rtl="0" eaLnBrk="1" fontAlgn="base" hangingPunct="1">
        <a:lnSpc>
          <a:spcPts val="2200"/>
        </a:lnSpc>
        <a:spcBef>
          <a:spcPct val="0"/>
        </a:spcBef>
        <a:spcAft>
          <a:spcPts val="60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179513" indent="-236538" algn="l" rtl="0" eaLnBrk="1" fontAlgn="base" hangingPunct="1">
        <a:lnSpc>
          <a:spcPts val="2200"/>
        </a:lnSpc>
        <a:spcBef>
          <a:spcPct val="0"/>
        </a:spcBef>
        <a:spcAft>
          <a:spcPts val="60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1560513" indent="-254000" algn="l" rtl="0" eaLnBrk="1" fontAlgn="base" hangingPunct="1">
        <a:lnSpc>
          <a:spcPts val="2800"/>
        </a:lnSpc>
        <a:spcBef>
          <a:spcPct val="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017713" indent="-254000" algn="l" rtl="0" eaLnBrk="1" fontAlgn="base" hangingPunct="1">
        <a:lnSpc>
          <a:spcPts val="2800"/>
        </a:lnSpc>
        <a:spcBef>
          <a:spcPct val="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474913" indent="-254000" algn="l" rtl="0" eaLnBrk="1" fontAlgn="base" hangingPunct="1">
        <a:lnSpc>
          <a:spcPts val="2800"/>
        </a:lnSpc>
        <a:spcBef>
          <a:spcPct val="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2932113" indent="-254000" algn="l" rtl="0" eaLnBrk="1" fontAlgn="base" hangingPunct="1">
        <a:lnSpc>
          <a:spcPts val="2800"/>
        </a:lnSpc>
        <a:spcBef>
          <a:spcPct val="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erbrauchergesundheit.gv.at/lebensmittel/buch/codex/kapitel.html" TargetMode="External"/><Relationship Id="rId2" Type="http://schemas.openxmlformats.org/officeDocument/2006/relationships/hyperlink" Target="https://tirol.lko.at/kennzeichnung-von-lebensmitteln+2500+3368899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bmlrt.gv.at/land/produktion-maerkte/vermarktungsnormen/Eier.html" TargetMode="Externa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Lebensmittelkennzeichnung Eier und Teigwaren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Ing. Michael Hölzl</a:t>
            </a:r>
          </a:p>
          <a:p>
            <a:r>
              <a:rPr lang="de-DE" dirty="0" smtClean="0"/>
              <a:t>Berater für Direktvermarktung</a:t>
            </a:r>
          </a:p>
          <a:p>
            <a:r>
              <a:rPr lang="de-DE" dirty="0" smtClean="0"/>
              <a:t>Fachbereich Spezialkulturen und Markt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86384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>
                <a:solidFill>
                  <a:srgbClr val="92D050"/>
                </a:solidFill>
              </a:rPr>
              <a:t>Packstellennummer</a:t>
            </a:r>
            <a:endParaRPr lang="de-AT" dirty="0">
              <a:solidFill>
                <a:srgbClr val="92D05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1000" y="1203598"/>
            <a:ext cx="8382000" cy="3240360"/>
          </a:xfrm>
        </p:spPr>
        <p:txBody>
          <a:bodyPr/>
          <a:lstStyle/>
          <a:p>
            <a:pPr lvl="1">
              <a:lnSpc>
                <a:spcPct val="100000"/>
              </a:lnSpc>
            </a:pPr>
            <a:r>
              <a:rPr lang="de-AT" sz="1600" dirty="0">
                <a:solidFill>
                  <a:srgbClr val="92D050"/>
                </a:solidFill>
              </a:rPr>
              <a:t>Zusätzliche Angabe bei sortierten Eiern oder Verkauf an </a:t>
            </a:r>
            <a:r>
              <a:rPr lang="de-AT" sz="1600" dirty="0" smtClean="0">
                <a:solidFill>
                  <a:srgbClr val="92D050"/>
                </a:solidFill>
              </a:rPr>
              <a:t>Unternehmer</a:t>
            </a:r>
            <a:endParaRPr lang="de-AT" sz="1600" dirty="0">
              <a:solidFill>
                <a:srgbClr val="92D050"/>
              </a:solidFill>
            </a:endParaRPr>
          </a:p>
          <a:p>
            <a:pPr lvl="1">
              <a:lnSpc>
                <a:spcPct val="100000"/>
              </a:lnSpc>
            </a:pPr>
            <a:r>
              <a:rPr lang="de-AT" sz="1600" dirty="0" smtClean="0"/>
              <a:t>Beantragung erfolgt bei Bezirkshauptmannschaft</a:t>
            </a:r>
          </a:p>
          <a:p>
            <a:pPr lvl="1">
              <a:lnSpc>
                <a:spcPct val="100000"/>
              </a:lnSpc>
            </a:pPr>
            <a:r>
              <a:rPr lang="de-AT" sz="1600" dirty="0" smtClean="0"/>
              <a:t>Zulassung als „bäuerliche Kleinpackstelle“</a:t>
            </a:r>
          </a:p>
          <a:p>
            <a:pPr lvl="2">
              <a:lnSpc>
                <a:spcPct val="100000"/>
              </a:lnSpc>
            </a:pPr>
            <a:r>
              <a:rPr lang="de-AT" sz="1600" dirty="0"/>
              <a:t>w</a:t>
            </a:r>
            <a:r>
              <a:rPr lang="de-AT" sz="1600" dirty="0" smtClean="0"/>
              <a:t>eniger als 2.000 Legehennen</a:t>
            </a:r>
          </a:p>
          <a:p>
            <a:pPr lvl="2">
              <a:lnSpc>
                <a:spcPct val="100000"/>
              </a:lnSpc>
            </a:pPr>
            <a:r>
              <a:rPr lang="de-AT" sz="1600" dirty="0" smtClean="0"/>
              <a:t>LFBIS Nr. wird als Zulassungsnummer vergeben</a:t>
            </a:r>
          </a:p>
          <a:p>
            <a:pPr lvl="1">
              <a:lnSpc>
                <a:spcPct val="200000"/>
              </a:lnSpc>
            </a:pPr>
            <a:r>
              <a:rPr lang="de-AT" sz="1600" dirty="0" smtClean="0"/>
              <a:t>Zulassung als „normale“ Packstelle</a:t>
            </a:r>
          </a:p>
          <a:p>
            <a:pPr lvl="2">
              <a:lnSpc>
                <a:spcPct val="100000"/>
              </a:lnSpc>
            </a:pPr>
            <a:r>
              <a:rPr lang="de-AT" sz="1600" dirty="0" smtClean="0"/>
              <a:t>Eigene Zulassungsnummer und jährliche hygienerechtliche Kontrolle</a:t>
            </a:r>
          </a:p>
          <a:p>
            <a:pPr lvl="1">
              <a:lnSpc>
                <a:spcPct val="100000"/>
              </a:lnSpc>
            </a:pPr>
            <a:r>
              <a:rPr lang="de-AT" sz="1600" dirty="0" smtClean="0"/>
              <a:t>Packstellennummer muss am Etikett angeführt werden z.B. </a:t>
            </a:r>
            <a:r>
              <a:rPr lang="de-AT" sz="1600" dirty="0"/>
              <a:t/>
            </a:r>
            <a:br>
              <a:rPr lang="de-AT" sz="1600" dirty="0"/>
            </a:br>
            <a:r>
              <a:rPr lang="de-AT" sz="1600" dirty="0" smtClean="0"/>
              <a:t>Packstellennummer: AT5739293 oder PN: AT5739293</a:t>
            </a:r>
            <a:endParaRPr lang="de-AT" sz="1600" dirty="0"/>
          </a:p>
          <a:p>
            <a:endParaRPr lang="de-AT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A5073BB8-6F44-41B0-9B68-395A07FB1CB7}" type="datetime1">
              <a:rPr lang="de-AT" smtClean="0"/>
              <a:pPr>
                <a:defRPr/>
              </a:pPr>
              <a:t>20.04.2021</a:t>
            </a:fld>
            <a:r>
              <a:rPr lang="de-AT" smtClean="0"/>
              <a:t>/Folie </a:t>
            </a:r>
            <a:fld id="{6D387BBD-9714-447E-BE10-2C6037D88521}" type="slidenum">
              <a:rPr lang="de-AT" smtClean="0"/>
              <a:pPr>
                <a:defRPr/>
              </a:pPr>
              <a:t>10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0290411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>
                <a:solidFill>
                  <a:srgbClr val="92D050"/>
                </a:solidFill>
              </a:rPr>
              <a:t>Güteklasse</a:t>
            </a:r>
            <a:endParaRPr lang="de-AT" dirty="0">
              <a:solidFill>
                <a:srgbClr val="92D05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de-AT" dirty="0">
                <a:solidFill>
                  <a:srgbClr val="92D050"/>
                </a:solidFill>
              </a:rPr>
              <a:t>Zusätzliche Angabe bei sortierten Eiern oder Verkauf an </a:t>
            </a:r>
            <a:r>
              <a:rPr lang="de-AT" dirty="0" smtClean="0">
                <a:solidFill>
                  <a:srgbClr val="92D050"/>
                </a:solidFill>
              </a:rPr>
              <a:t>Unternehmer</a:t>
            </a:r>
          </a:p>
          <a:p>
            <a:pPr lvl="1"/>
            <a:r>
              <a:rPr lang="de-AT" dirty="0" smtClean="0"/>
              <a:t>Güteklasse A = Voraussetzung für Frischeier zum Direktverkauf</a:t>
            </a:r>
          </a:p>
          <a:p>
            <a:pPr lvl="2"/>
            <a:r>
              <a:rPr lang="de-AT" dirty="0" smtClean="0"/>
              <a:t>Geregelt durch Vermarktungsnormen</a:t>
            </a:r>
          </a:p>
          <a:p>
            <a:pPr lvl="1"/>
            <a:r>
              <a:rPr lang="de-AT" dirty="0" smtClean="0"/>
              <a:t>Güteklasse A Extra oder A Extra frisch</a:t>
            </a:r>
          </a:p>
          <a:p>
            <a:pPr lvl="2"/>
            <a:r>
              <a:rPr lang="de-AT" dirty="0" smtClean="0"/>
              <a:t>Verkauf bis 9 Tage nach dem Legen</a:t>
            </a:r>
          </a:p>
          <a:p>
            <a:pPr lvl="2"/>
            <a:r>
              <a:rPr lang="de-AT" dirty="0" smtClean="0"/>
              <a:t>Zusätzlich Angabe von Legedatum und Tag bis zu welchem das Merkmal „Extra“ gilt</a:t>
            </a:r>
          </a:p>
          <a:p>
            <a:pPr lvl="2"/>
            <a:r>
              <a:rPr lang="de-AT" dirty="0" smtClean="0"/>
              <a:t>Wird nicht wirklich verwendet</a:t>
            </a:r>
          </a:p>
          <a:p>
            <a:pPr lvl="1"/>
            <a:r>
              <a:rPr lang="de-AT" dirty="0" smtClean="0"/>
              <a:t>Güteklasse B = nur für Verarbeitungsbetriebe mit Zulassungsnummer</a:t>
            </a:r>
          </a:p>
          <a:p>
            <a:pPr lvl="1"/>
            <a:endParaRPr lang="de-AT" dirty="0"/>
          </a:p>
          <a:p>
            <a:endParaRPr lang="de-AT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A5073BB8-6F44-41B0-9B68-395A07FB1CB7}" type="datetime1">
              <a:rPr lang="de-AT" smtClean="0"/>
              <a:pPr>
                <a:defRPr/>
              </a:pPr>
              <a:t>20.04.2021</a:t>
            </a:fld>
            <a:r>
              <a:rPr lang="de-AT" smtClean="0"/>
              <a:t>/Folie </a:t>
            </a:r>
            <a:fld id="{6D387BBD-9714-447E-BE10-2C6037D88521}" type="slidenum">
              <a:rPr lang="de-AT" smtClean="0"/>
              <a:pPr>
                <a:defRPr/>
              </a:pPr>
              <a:t>11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4451962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>
                <a:solidFill>
                  <a:srgbClr val="92D050"/>
                </a:solidFill>
              </a:rPr>
              <a:t>Gewichtsklasse</a:t>
            </a:r>
            <a:endParaRPr lang="de-AT" dirty="0">
              <a:solidFill>
                <a:srgbClr val="92D05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de-AT" dirty="0">
                <a:solidFill>
                  <a:srgbClr val="92D050"/>
                </a:solidFill>
              </a:rPr>
              <a:t>Zusätzliche Angabe bei sortierten Eiern oder Verkauf an </a:t>
            </a:r>
            <a:r>
              <a:rPr lang="de-AT" dirty="0" smtClean="0">
                <a:solidFill>
                  <a:srgbClr val="92D050"/>
                </a:solidFill>
              </a:rPr>
              <a:t>Unternehmer</a:t>
            </a:r>
          </a:p>
          <a:p>
            <a:pPr lvl="1"/>
            <a:endParaRPr lang="de-AT" dirty="0" smtClean="0">
              <a:solidFill>
                <a:srgbClr val="92D050"/>
              </a:solidFill>
            </a:endParaRPr>
          </a:p>
          <a:p>
            <a:endParaRPr lang="de-AT" dirty="0" smtClean="0"/>
          </a:p>
          <a:p>
            <a:endParaRPr lang="de-AT" dirty="0"/>
          </a:p>
          <a:p>
            <a:pPr marL="36513" indent="0">
              <a:buNone/>
            </a:pPr>
            <a:endParaRPr lang="de-AT" dirty="0" smtClean="0"/>
          </a:p>
          <a:p>
            <a:pPr lvl="1"/>
            <a:r>
              <a:rPr lang="de-AT" dirty="0" smtClean="0"/>
              <a:t>Bsp.: Gewichtsklasse L</a:t>
            </a:r>
          </a:p>
          <a:p>
            <a:pPr lvl="1"/>
            <a:r>
              <a:rPr lang="de-AT" dirty="0" smtClean="0"/>
              <a:t>Verkauf auch nach Gesamtgewicht möglich</a:t>
            </a:r>
          </a:p>
          <a:p>
            <a:pPr lvl="2"/>
            <a:r>
              <a:rPr lang="de-AT" dirty="0" smtClean="0"/>
              <a:t>Angabe „Eier verschiedener Größe“</a:t>
            </a:r>
          </a:p>
          <a:p>
            <a:pPr lvl="2"/>
            <a:r>
              <a:rPr lang="de-AT" dirty="0" smtClean="0"/>
              <a:t>Nettofüllmenge: ….g (mind. Nettofüllmenge)</a:t>
            </a:r>
          </a:p>
          <a:p>
            <a:pPr lvl="1"/>
            <a:endParaRPr lang="de-AT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A5073BB8-6F44-41B0-9B68-395A07FB1CB7}" type="datetime1">
              <a:rPr lang="de-AT" smtClean="0"/>
              <a:pPr>
                <a:defRPr/>
              </a:pPr>
              <a:t>20.04.2021</a:t>
            </a:fld>
            <a:r>
              <a:rPr lang="de-AT" smtClean="0"/>
              <a:t>/Folie </a:t>
            </a:r>
            <a:fld id="{6D387BBD-9714-447E-BE10-2C6037D88521}" type="slidenum">
              <a:rPr lang="de-AT" smtClean="0"/>
              <a:pPr>
                <a:defRPr/>
              </a:pPr>
              <a:t>12</a:t>
            </a:fld>
            <a:endParaRPr lang="de-AT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9085308"/>
              </p:ext>
            </p:extLst>
          </p:nvPr>
        </p:nvGraphicFramePr>
        <p:xfrm>
          <a:off x="1475657" y="1563638"/>
          <a:ext cx="5760639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0213">
                  <a:extLst>
                    <a:ext uri="{9D8B030D-6E8A-4147-A177-3AD203B41FA5}">
                      <a16:colId xmlns:a16="http://schemas.microsoft.com/office/drawing/2014/main" val="1973610906"/>
                    </a:ext>
                  </a:extLst>
                </a:gridCol>
                <a:gridCol w="1920213">
                  <a:extLst>
                    <a:ext uri="{9D8B030D-6E8A-4147-A177-3AD203B41FA5}">
                      <a16:colId xmlns:a16="http://schemas.microsoft.com/office/drawing/2014/main" val="1314635009"/>
                    </a:ext>
                  </a:extLst>
                </a:gridCol>
                <a:gridCol w="1920213">
                  <a:extLst>
                    <a:ext uri="{9D8B030D-6E8A-4147-A177-3AD203B41FA5}">
                      <a16:colId xmlns:a16="http://schemas.microsoft.com/office/drawing/2014/main" val="2721735055"/>
                    </a:ext>
                  </a:extLst>
                </a:gridCol>
              </a:tblGrid>
              <a:tr h="259229">
                <a:tc>
                  <a:txBody>
                    <a:bodyPr/>
                    <a:lstStyle/>
                    <a:p>
                      <a:r>
                        <a:rPr lang="de-AT" sz="1200" dirty="0" smtClean="0"/>
                        <a:t>Abkürzung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1200" dirty="0" smtClean="0"/>
                        <a:t>Langform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1200" dirty="0" smtClean="0"/>
                        <a:t>Gewicht</a:t>
                      </a:r>
                      <a:endParaRPr lang="de-AT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0135548"/>
                  </a:ext>
                </a:extLst>
              </a:tr>
              <a:tr h="259229">
                <a:tc>
                  <a:txBody>
                    <a:bodyPr/>
                    <a:lstStyle/>
                    <a:p>
                      <a:r>
                        <a:rPr lang="de-AT" sz="1200" dirty="0" smtClean="0"/>
                        <a:t>XL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1200" dirty="0" smtClean="0"/>
                        <a:t>Sehr groß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1200" dirty="0" smtClean="0"/>
                        <a:t>73g un</a:t>
                      </a:r>
                      <a:r>
                        <a:rPr lang="de-AT" sz="1200" baseline="0" dirty="0" smtClean="0"/>
                        <a:t>d darüber</a:t>
                      </a:r>
                      <a:endParaRPr lang="de-AT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640933"/>
                  </a:ext>
                </a:extLst>
              </a:tr>
              <a:tr h="259229">
                <a:tc>
                  <a:txBody>
                    <a:bodyPr/>
                    <a:lstStyle/>
                    <a:p>
                      <a:r>
                        <a:rPr lang="de-AT" sz="1200" dirty="0" smtClean="0"/>
                        <a:t>L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1200" dirty="0" smtClean="0"/>
                        <a:t>Groß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1200" dirty="0" smtClean="0"/>
                        <a:t>63g bis 72,9g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2879235"/>
                  </a:ext>
                </a:extLst>
              </a:tr>
              <a:tr h="259229">
                <a:tc>
                  <a:txBody>
                    <a:bodyPr/>
                    <a:lstStyle/>
                    <a:p>
                      <a:r>
                        <a:rPr lang="de-AT" sz="1200" dirty="0" smtClean="0"/>
                        <a:t>M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1200" dirty="0" smtClean="0"/>
                        <a:t>Mittel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1200" dirty="0" smtClean="0"/>
                        <a:t>53g bis 62,9g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5106715"/>
                  </a:ext>
                </a:extLst>
              </a:tr>
              <a:tr h="259229">
                <a:tc>
                  <a:txBody>
                    <a:bodyPr/>
                    <a:lstStyle/>
                    <a:p>
                      <a:r>
                        <a:rPr lang="de-AT" sz="1200" dirty="0" smtClean="0"/>
                        <a:t>S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1200" dirty="0" smtClean="0"/>
                        <a:t>Klein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1200" dirty="0" smtClean="0"/>
                        <a:t>unter 53g</a:t>
                      </a:r>
                      <a:endParaRPr lang="de-AT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5046306"/>
                  </a:ext>
                </a:extLst>
              </a:tr>
            </a:tbl>
          </a:graphicData>
        </a:graphic>
      </p:graphicFrame>
      <p:cxnSp>
        <p:nvCxnSpPr>
          <p:cNvPr id="8" name="Gerader Verbinder 7"/>
          <p:cNvCxnSpPr/>
          <p:nvPr/>
        </p:nvCxnSpPr>
        <p:spPr>
          <a:xfrm>
            <a:off x="3335672" y="4203550"/>
            <a:ext cx="2592288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9716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Hühnereier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066339" y="1154154"/>
            <a:ext cx="4695056" cy="3143610"/>
          </a:xfrm>
        </p:spPr>
        <p:txBody>
          <a:bodyPr/>
          <a:lstStyle/>
          <a:p>
            <a:pPr lvl="1"/>
            <a:r>
              <a:rPr lang="de-AT" sz="1800" dirty="0" smtClean="0"/>
              <a:t>Je nachdem wie und wo die Eier verkauft werden, können einige Angaben mehr oder weniger erforderlich sein</a:t>
            </a:r>
          </a:p>
          <a:p>
            <a:pPr lvl="1"/>
            <a:r>
              <a:rPr lang="de-AT" sz="1800" dirty="0" smtClean="0"/>
              <a:t>Verkauf direkt am Hof oder per Zustellung</a:t>
            </a:r>
          </a:p>
          <a:p>
            <a:pPr lvl="1"/>
            <a:r>
              <a:rPr lang="de-AT" sz="1800" dirty="0" smtClean="0"/>
              <a:t>Verkauf vom Hof entfernt</a:t>
            </a:r>
          </a:p>
          <a:p>
            <a:pPr lvl="1"/>
            <a:r>
              <a:rPr lang="de-AT" sz="1800" dirty="0" smtClean="0"/>
              <a:t>Verkauf nach Gewichtsklasse sortiert</a:t>
            </a:r>
          </a:p>
          <a:p>
            <a:pPr lvl="1"/>
            <a:r>
              <a:rPr lang="de-AT" sz="1800" dirty="0" smtClean="0"/>
              <a:t>Verkauf an andere Unternehmen</a:t>
            </a:r>
          </a:p>
          <a:p>
            <a:pPr lvl="1"/>
            <a:r>
              <a:rPr lang="de-AT" sz="1800" dirty="0" smtClean="0"/>
              <a:t>Verkauf unverpackt</a:t>
            </a:r>
          </a:p>
          <a:p>
            <a:pPr lvl="1"/>
            <a:endParaRPr lang="de-AT" sz="1800" dirty="0" smtClean="0"/>
          </a:p>
          <a:p>
            <a:pPr lvl="1"/>
            <a:endParaRPr lang="de-AT" sz="18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A5073BB8-6F44-41B0-9B68-395A07FB1CB7}" type="datetime1">
              <a:rPr lang="de-AT" smtClean="0"/>
              <a:pPr>
                <a:defRPr/>
              </a:pPr>
              <a:t>20.04.2021</a:t>
            </a:fld>
            <a:r>
              <a:rPr lang="de-AT" smtClean="0"/>
              <a:t>/Folie </a:t>
            </a:r>
            <a:fld id="{6D387BBD-9714-447E-BE10-2C6037D88521}" type="slidenum">
              <a:rPr lang="de-AT" smtClean="0"/>
              <a:pPr>
                <a:defRPr/>
              </a:pPr>
              <a:t>13</a:t>
            </a:fld>
            <a:endParaRPr lang="de-AT" dirty="0"/>
          </a:p>
        </p:txBody>
      </p:sp>
      <p:sp>
        <p:nvSpPr>
          <p:cNvPr id="5" name="Abgerundetes Rechteck 4">
            <a:extLst>
              <a:ext uri="{FF2B5EF4-FFF2-40B4-BE49-F238E27FC236}">
                <a16:creationId xmlns:a16="http://schemas.microsoft.com/office/drawing/2014/main" id="{19E4B356-1497-4698-B8C2-1B0D624B4A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712" y="1174737"/>
            <a:ext cx="53578" cy="34528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28876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lnSpc>
                <a:spcPts val="3400"/>
              </a:lnSpc>
              <a:buClr>
                <a:schemeClr val="tx2"/>
              </a:buClr>
              <a:buSzPct val="25000"/>
              <a:buFont typeface="Wingdings" panose="05000000000000000000" pitchFamily="2" charset="2"/>
              <a:buChar char=" 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ts val="3400"/>
              </a:lnSpc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ts val="3400"/>
              </a:lnSpc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ts val="3400"/>
              </a:lnSpc>
              <a:buClr>
                <a:schemeClr val="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ts val="3400"/>
              </a:lnSpc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de-DE" sz="1800"/>
          </a:p>
        </p:txBody>
      </p:sp>
      <p:sp>
        <p:nvSpPr>
          <p:cNvPr id="6" name="Abgerundetes Rechteck 5">
            <a:extLst>
              <a:ext uri="{FF2B5EF4-FFF2-40B4-BE49-F238E27FC236}">
                <a16:creationId xmlns:a16="http://schemas.microsoft.com/office/drawing/2014/main" id="{E1580DC6-2ACE-4171-9981-072AE47CF81D}"/>
              </a:ext>
            </a:extLst>
          </p:cNvPr>
          <p:cNvSpPr/>
          <p:nvPr/>
        </p:nvSpPr>
        <p:spPr bwMode="auto">
          <a:xfrm>
            <a:off x="175785" y="997767"/>
            <a:ext cx="3354512" cy="3456384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/>
          <a:lstStyle/>
          <a:p>
            <a:pPr>
              <a:lnSpc>
                <a:spcPts val="2550"/>
              </a:lnSpc>
              <a:buClr>
                <a:schemeClr val="tx2"/>
              </a:buClr>
              <a:buSzPct val="25000"/>
              <a:buFont typeface="Wingdings" pitchFamily="2" charset="2"/>
              <a:buChar char=" "/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Textfeld 8">
            <a:extLst>
              <a:ext uri="{FF2B5EF4-FFF2-40B4-BE49-F238E27FC236}">
                <a16:creationId xmlns:a16="http://schemas.microsoft.com/office/drawing/2014/main" id="{7F5720C4-0D21-4154-B197-476288C28A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501" y="1067737"/>
            <a:ext cx="313246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ts val="3400"/>
              </a:lnSpc>
              <a:buClr>
                <a:schemeClr val="tx2"/>
              </a:buClr>
              <a:buSzPct val="25000"/>
              <a:buFont typeface="Wingdings" panose="05000000000000000000" pitchFamily="2" charset="2"/>
              <a:buChar char=" 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ts val="3400"/>
              </a:lnSpc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ts val="3400"/>
              </a:lnSpc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ts val="3400"/>
              </a:lnSpc>
              <a:buClr>
                <a:schemeClr val="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ts val="3400"/>
              </a:lnSpc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de-DE" altLang="de-DE" sz="2000" dirty="0" smtClean="0">
                <a:solidFill>
                  <a:srgbClr val="FF0000"/>
                </a:solidFill>
              </a:rPr>
              <a:t>Eier aus Freilandhaltung</a:t>
            </a:r>
          </a:p>
          <a:p>
            <a:pPr algn="ctr" eaLnBrk="1" hangingPunct="1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de-DE" altLang="de-DE" sz="2000" dirty="0" smtClean="0">
                <a:solidFill>
                  <a:srgbClr val="FF0000"/>
                </a:solidFill>
              </a:rPr>
              <a:t>10 Stück</a:t>
            </a:r>
          </a:p>
        </p:txBody>
      </p:sp>
      <p:sp>
        <p:nvSpPr>
          <p:cNvPr id="8" name="Textfeld 11">
            <a:extLst>
              <a:ext uri="{FF2B5EF4-FFF2-40B4-BE49-F238E27FC236}">
                <a16:creationId xmlns:a16="http://schemas.microsoft.com/office/drawing/2014/main" id="{34185DC3-684C-4D7C-8EB3-049219D700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416" y="1718554"/>
            <a:ext cx="2764631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ts val="3400"/>
              </a:lnSpc>
              <a:buClr>
                <a:schemeClr val="tx2"/>
              </a:buClr>
              <a:buSzPct val="25000"/>
              <a:buFont typeface="Wingdings" panose="05000000000000000000" pitchFamily="2" charset="2"/>
              <a:buChar char=" 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ts val="3400"/>
              </a:lnSpc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ts val="3400"/>
              </a:lnSpc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ts val="3400"/>
              </a:lnSpc>
              <a:buClr>
                <a:schemeClr val="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ts val="3400"/>
              </a:lnSpc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de-DE" altLang="de-DE" sz="1350" dirty="0" smtClean="0"/>
              <a:t>Max </a:t>
            </a:r>
            <a:r>
              <a:rPr lang="de-DE" altLang="de-DE" sz="1350" dirty="0"/>
              <a:t>Mustermann </a:t>
            </a:r>
          </a:p>
          <a:p>
            <a:pPr algn="ctr" eaLnBrk="1" hangingPunct="1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de-DE" altLang="de-DE" sz="1350" dirty="0"/>
              <a:t>Straße 77, 9999 Irgendwo</a:t>
            </a:r>
            <a:endParaRPr lang="en-US" altLang="de-DE" sz="1350" dirty="0"/>
          </a:p>
        </p:txBody>
      </p:sp>
      <p:sp>
        <p:nvSpPr>
          <p:cNvPr id="9" name="Textfeld 12">
            <a:extLst>
              <a:ext uri="{FF2B5EF4-FFF2-40B4-BE49-F238E27FC236}">
                <a16:creationId xmlns:a16="http://schemas.microsoft.com/office/drawing/2014/main" id="{278CC78A-5156-4199-9E6C-B1042F3068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638" y="3134444"/>
            <a:ext cx="2884187" cy="458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ts val="3400"/>
              </a:lnSpc>
              <a:buClr>
                <a:schemeClr val="tx2"/>
              </a:buClr>
              <a:buSzPct val="25000"/>
              <a:buFont typeface="Wingdings" panose="05000000000000000000" pitchFamily="2" charset="2"/>
              <a:buChar char=" 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ts val="3400"/>
              </a:lnSpc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ts val="3400"/>
              </a:lnSpc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ts val="3400"/>
              </a:lnSpc>
              <a:buClr>
                <a:schemeClr val="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ts val="3400"/>
              </a:lnSpc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350" dirty="0" smtClean="0">
                <a:solidFill>
                  <a:srgbClr val="FF0000"/>
                </a:solidFill>
              </a:rPr>
              <a:t>Mindestens Haltbar bis: TTMMJJJJ</a:t>
            </a:r>
            <a:endParaRPr lang="en-US" altLang="de-DE" sz="1350" dirty="0">
              <a:solidFill>
                <a:srgbClr val="FF0000"/>
              </a:solidFill>
            </a:endParaRPr>
          </a:p>
        </p:txBody>
      </p:sp>
      <p:sp>
        <p:nvSpPr>
          <p:cNvPr id="10" name="Textfeld 13">
            <a:extLst>
              <a:ext uri="{FF2B5EF4-FFF2-40B4-BE49-F238E27FC236}">
                <a16:creationId xmlns:a16="http://schemas.microsoft.com/office/drawing/2014/main" id="{0AC759F5-D609-4C6E-8F01-F7331B5F59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618" y="3556305"/>
            <a:ext cx="2512227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ts val="3400"/>
              </a:lnSpc>
              <a:buClr>
                <a:schemeClr val="tx2"/>
              </a:buClr>
              <a:buSzPct val="25000"/>
              <a:buFont typeface="Wingdings" panose="05000000000000000000" pitchFamily="2" charset="2"/>
              <a:buChar char=" 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ts val="3400"/>
              </a:lnSpc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ts val="3400"/>
              </a:lnSpc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ts val="3400"/>
              </a:lnSpc>
              <a:buClr>
                <a:schemeClr val="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ts val="3400"/>
              </a:lnSpc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de-DE" altLang="de-DE" sz="1350" dirty="0" smtClean="0"/>
              <a:t>Nach dem Kauf gekühlt lagern</a:t>
            </a:r>
            <a:endParaRPr lang="en-US" altLang="de-DE" sz="1350" dirty="0"/>
          </a:p>
        </p:txBody>
      </p:sp>
      <p:sp>
        <p:nvSpPr>
          <p:cNvPr id="11" name="Textfeld 14">
            <a:extLst>
              <a:ext uri="{FF2B5EF4-FFF2-40B4-BE49-F238E27FC236}">
                <a16:creationId xmlns:a16="http://schemas.microsoft.com/office/drawing/2014/main" id="{272066B0-06F4-4DC5-BABA-A069DCC766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1130" y="2774485"/>
            <a:ext cx="139320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ts val="3400"/>
              </a:lnSpc>
              <a:buClr>
                <a:schemeClr val="tx2"/>
              </a:buClr>
              <a:buSzPct val="25000"/>
              <a:buFont typeface="Wingdings" panose="05000000000000000000" pitchFamily="2" charset="2"/>
              <a:buChar char=" 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ts val="3400"/>
              </a:lnSpc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ts val="3400"/>
              </a:lnSpc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ts val="3400"/>
              </a:lnSpc>
              <a:buClr>
                <a:schemeClr val="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ts val="3400"/>
              </a:lnSpc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de-DE" altLang="de-DE" sz="1600" dirty="0" smtClean="0"/>
              <a:t>Güteklasse A</a:t>
            </a:r>
          </a:p>
        </p:txBody>
      </p:sp>
      <p:sp>
        <p:nvSpPr>
          <p:cNvPr id="13" name="Textfeld 14">
            <a:extLst>
              <a:ext uri="{FF2B5EF4-FFF2-40B4-BE49-F238E27FC236}">
                <a16:creationId xmlns:a16="http://schemas.microsoft.com/office/drawing/2014/main" id="{272066B0-06F4-4DC5-BABA-A069DCC766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292" y="2180638"/>
            <a:ext cx="264687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ts val="3400"/>
              </a:lnSpc>
              <a:buClr>
                <a:schemeClr val="tx2"/>
              </a:buClr>
              <a:buSzPct val="25000"/>
              <a:buFont typeface="Wingdings" panose="05000000000000000000" pitchFamily="2" charset="2"/>
              <a:buChar char=" 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ts val="3400"/>
              </a:lnSpc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ts val="3400"/>
              </a:lnSpc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ts val="3400"/>
              </a:lnSpc>
              <a:buClr>
                <a:schemeClr val="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ts val="3400"/>
              </a:lnSpc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de-DE" altLang="de-DE" sz="1600" dirty="0" smtClean="0">
                <a:solidFill>
                  <a:srgbClr val="FF0000"/>
                </a:solidFill>
              </a:rPr>
              <a:t>Eier verschiedener Größen</a:t>
            </a:r>
          </a:p>
          <a:p>
            <a:pPr algn="ctr" eaLnBrk="1" hangingPunct="1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de-DE" altLang="de-DE" sz="1600" dirty="0" smtClean="0">
                <a:solidFill>
                  <a:srgbClr val="FF0000"/>
                </a:solidFill>
              </a:rPr>
              <a:t>Nettofüllmenge: 630g</a:t>
            </a:r>
          </a:p>
          <a:p>
            <a:pPr algn="ctr" eaLnBrk="1" hangingPunct="1">
              <a:lnSpc>
                <a:spcPct val="100000"/>
              </a:lnSpc>
              <a:buFont typeface="Wingdings" panose="05000000000000000000" pitchFamily="2" charset="2"/>
              <a:buNone/>
            </a:pPr>
            <a:endParaRPr lang="de-DE" altLang="de-DE" sz="1600" dirty="0" smtClean="0">
              <a:solidFill>
                <a:srgbClr val="FF0000"/>
              </a:solidFill>
            </a:endParaRP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0AC759F5-D609-4C6E-8F01-F7331B5F59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560" y="3881192"/>
            <a:ext cx="3214342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ts val="3400"/>
              </a:lnSpc>
              <a:buClr>
                <a:schemeClr val="tx2"/>
              </a:buClr>
              <a:buSzPct val="25000"/>
              <a:buFont typeface="Wingdings" panose="05000000000000000000" pitchFamily="2" charset="2"/>
              <a:buChar char=" 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ts val="3400"/>
              </a:lnSpc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ts val="3400"/>
              </a:lnSpc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ts val="3400"/>
              </a:lnSpc>
              <a:buClr>
                <a:schemeClr val="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ts val="3400"/>
              </a:lnSpc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de-DE" altLang="de-DE" sz="1350" dirty="0" smtClean="0">
                <a:solidFill>
                  <a:srgbClr val="FF0000"/>
                </a:solidFill>
              </a:rPr>
              <a:t>Erklärung von Einzeleikennzeichnung– </a:t>
            </a:r>
          </a:p>
          <a:p>
            <a:pPr algn="ctr" eaLnBrk="1" hangingPunct="1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de-DE" altLang="de-DE" sz="1350" dirty="0" smtClean="0">
                <a:solidFill>
                  <a:srgbClr val="FF0000"/>
                </a:solidFill>
              </a:rPr>
              <a:t>siehe Folie 9 </a:t>
            </a:r>
            <a:endParaRPr lang="en-US" altLang="de-DE" sz="135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4321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Eier von anderem Geflügel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32344" y="1067737"/>
            <a:ext cx="4930656" cy="3386413"/>
          </a:xfrm>
        </p:spPr>
        <p:txBody>
          <a:bodyPr/>
          <a:lstStyle/>
          <a:p>
            <a:pPr lvl="1"/>
            <a:r>
              <a:rPr lang="de-AT" dirty="0" smtClean="0"/>
              <a:t>Geflügelart in Sachbezeichnung schreiben</a:t>
            </a:r>
          </a:p>
          <a:p>
            <a:pPr lvl="1"/>
            <a:r>
              <a:rPr lang="de-AT" dirty="0" smtClean="0"/>
              <a:t>Im Vergleich zu Hühnereier fallen einige Angaben weck, da es keine Vermarktungsnormen zu berücksichtigen gibt</a:t>
            </a:r>
          </a:p>
          <a:p>
            <a:pPr lvl="1"/>
            <a:r>
              <a:rPr lang="de-AT" dirty="0" smtClean="0"/>
              <a:t>Angaben zur Haltungsform können freiwillig gemacht werden – keine speziellen Vorgaben zu beachten</a:t>
            </a:r>
            <a:endParaRPr lang="de-AT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A5073BB8-6F44-41B0-9B68-395A07FB1CB7}" type="datetime1">
              <a:rPr lang="de-AT" smtClean="0"/>
              <a:pPr>
                <a:defRPr/>
              </a:pPr>
              <a:t>20.04.2021</a:t>
            </a:fld>
            <a:r>
              <a:rPr lang="de-AT" smtClean="0"/>
              <a:t>/Folie </a:t>
            </a:r>
            <a:fld id="{6D387BBD-9714-447E-BE10-2C6037D88521}" type="slidenum">
              <a:rPr lang="de-AT" smtClean="0"/>
              <a:pPr>
                <a:defRPr/>
              </a:pPr>
              <a:t>14</a:t>
            </a:fld>
            <a:endParaRPr lang="de-AT" dirty="0"/>
          </a:p>
        </p:txBody>
      </p:sp>
      <p:sp>
        <p:nvSpPr>
          <p:cNvPr id="6" name="Abgerundetes Rechteck 5">
            <a:extLst>
              <a:ext uri="{FF2B5EF4-FFF2-40B4-BE49-F238E27FC236}">
                <a16:creationId xmlns:a16="http://schemas.microsoft.com/office/drawing/2014/main" id="{E1580DC6-2ACE-4171-9981-072AE47CF81D}"/>
              </a:ext>
            </a:extLst>
          </p:cNvPr>
          <p:cNvSpPr/>
          <p:nvPr/>
        </p:nvSpPr>
        <p:spPr bwMode="auto">
          <a:xfrm>
            <a:off x="175785" y="997767"/>
            <a:ext cx="3354512" cy="3456384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/>
          <a:lstStyle/>
          <a:p>
            <a:pPr>
              <a:lnSpc>
                <a:spcPts val="2550"/>
              </a:lnSpc>
              <a:buClr>
                <a:schemeClr val="tx2"/>
              </a:buClr>
              <a:buSzPct val="25000"/>
              <a:buFont typeface="Wingdings" pitchFamily="2" charset="2"/>
              <a:buChar char=" "/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Textfeld 8">
            <a:extLst>
              <a:ext uri="{FF2B5EF4-FFF2-40B4-BE49-F238E27FC236}">
                <a16:creationId xmlns:a16="http://schemas.microsoft.com/office/drawing/2014/main" id="{7F5720C4-0D21-4154-B197-476288C28A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501" y="1067737"/>
            <a:ext cx="313246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ts val="3400"/>
              </a:lnSpc>
              <a:buClr>
                <a:schemeClr val="tx2"/>
              </a:buClr>
              <a:buSzPct val="25000"/>
              <a:buFont typeface="Wingdings" panose="05000000000000000000" pitchFamily="2" charset="2"/>
              <a:buChar char=" 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ts val="3400"/>
              </a:lnSpc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ts val="3400"/>
              </a:lnSpc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ts val="3400"/>
              </a:lnSpc>
              <a:buClr>
                <a:schemeClr val="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ts val="3400"/>
              </a:lnSpc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de-DE" altLang="de-DE" sz="2000" dirty="0" smtClean="0">
                <a:solidFill>
                  <a:srgbClr val="FF0000"/>
                </a:solidFill>
              </a:rPr>
              <a:t>Wachteleier</a:t>
            </a:r>
          </a:p>
          <a:p>
            <a:pPr algn="ctr" eaLnBrk="1" hangingPunct="1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de-DE" altLang="de-DE" sz="2000" dirty="0" smtClean="0">
                <a:solidFill>
                  <a:srgbClr val="FF0000"/>
                </a:solidFill>
              </a:rPr>
              <a:t>10 Stück</a:t>
            </a:r>
          </a:p>
        </p:txBody>
      </p:sp>
      <p:sp>
        <p:nvSpPr>
          <p:cNvPr id="8" name="Textfeld 11">
            <a:extLst>
              <a:ext uri="{FF2B5EF4-FFF2-40B4-BE49-F238E27FC236}">
                <a16:creationId xmlns:a16="http://schemas.microsoft.com/office/drawing/2014/main" id="{34185DC3-684C-4D7C-8EB3-049219D700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416" y="1718554"/>
            <a:ext cx="2764631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ts val="3400"/>
              </a:lnSpc>
              <a:buClr>
                <a:schemeClr val="tx2"/>
              </a:buClr>
              <a:buSzPct val="25000"/>
              <a:buFont typeface="Wingdings" panose="05000000000000000000" pitchFamily="2" charset="2"/>
              <a:buChar char=" 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ts val="3400"/>
              </a:lnSpc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ts val="3400"/>
              </a:lnSpc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ts val="3400"/>
              </a:lnSpc>
              <a:buClr>
                <a:schemeClr val="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ts val="3400"/>
              </a:lnSpc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de-DE" altLang="de-DE" sz="1350" dirty="0" smtClean="0"/>
              <a:t>Max </a:t>
            </a:r>
            <a:r>
              <a:rPr lang="de-DE" altLang="de-DE" sz="1350" dirty="0"/>
              <a:t>Mustermann </a:t>
            </a:r>
          </a:p>
          <a:p>
            <a:pPr algn="ctr" eaLnBrk="1" hangingPunct="1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de-DE" altLang="de-DE" sz="1350" dirty="0"/>
              <a:t>Straße 77, 9999 Irgendwo</a:t>
            </a:r>
            <a:endParaRPr lang="en-US" altLang="de-DE" sz="1350" dirty="0"/>
          </a:p>
        </p:txBody>
      </p:sp>
      <p:sp>
        <p:nvSpPr>
          <p:cNvPr id="9" name="Textfeld 12">
            <a:extLst>
              <a:ext uri="{FF2B5EF4-FFF2-40B4-BE49-F238E27FC236}">
                <a16:creationId xmlns:a16="http://schemas.microsoft.com/office/drawing/2014/main" id="{278CC78A-5156-4199-9E6C-B1042F3068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638" y="2245138"/>
            <a:ext cx="2884187" cy="458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ts val="3400"/>
              </a:lnSpc>
              <a:buClr>
                <a:schemeClr val="tx2"/>
              </a:buClr>
              <a:buSzPct val="25000"/>
              <a:buFont typeface="Wingdings" panose="05000000000000000000" pitchFamily="2" charset="2"/>
              <a:buChar char=" 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ts val="3400"/>
              </a:lnSpc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ts val="3400"/>
              </a:lnSpc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ts val="3400"/>
              </a:lnSpc>
              <a:buClr>
                <a:schemeClr val="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ts val="3400"/>
              </a:lnSpc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350" dirty="0" smtClean="0">
                <a:solidFill>
                  <a:srgbClr val="FF0000"/>
                </a:solidFill>
              </a:rPr>
              <a:t>Mindestens Haltbar bis: TTMMJJJJ</a:t>
            </a:r>
            <a:endParaRPr lang="en-US" altLang="de-DE" sz="1350" dirty="0">
              <a:solidFill>
                <a:srgbClr val="FF0000"/>
              </a:solidFill>
            </a:endParaRPr>
          </a:p>
        </p:txBody>
      </p:sp>
      <p:sp>
        <p:nvSpPr>
          <p:cNvPr id="10" name="Textfeld 13">
            <a:extLst>
              <a:ext uri="{FF2B5EF4-FFF2-40B4-BE49-F238E27FC236}">
                <a16:creationId xmlns:a16="http://schemas.microsoft.com/office/drawing/2014/main" id="{0AC759F5-D609-4C6E-8F01-F7331B5F59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618" y="2836310"/>
            <a:ext cx="2512227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ts val="3400"/>
              </a:lnSpc>
              <a:buClr>
                <a:schemeClr val="tx2"/>
              </a:buClr>
              <a:buSzPct val="25000"/>
              <a:buFont typeface="Wingdings" panose="05000000000000000000" pitchFamily="2" charset="2"/>
              <a:buChar char=" 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ts val="3400"/>
              </a:lnSpc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ts val="3400"/>
              </a:lnSpc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ts val="3400"/>
              </a:lnSpc>
              <a:buClr>
                <a:schemeClr val="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ts val="3400"/>
              </a:lnSpc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de-DE" altLang="de-DE" sz="1350" dirty="0" smtClean="0"/>
              <a:t>Nach dem Kauf gekühlt lagern</a:t>
            </a:r>
            <a:endParaRPr lang="en-US" altLang="de-DE" sz="1350" dirty="0"/>
          </a:p>
        </p:txBody>
      </p:sp>
    </p:spTree>
    <p:extLst>
      <p:ext uri="{BB962C8B-B14F-4D97-AF65-F5344CB8AC3E}">
        <p14:creationId xmlns:p14="http://schemas.microsoft.com/office/powerpoint/2010/main" val="31140965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Unverpackte Hühnereier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1000" y="1106062"/>
            <a:ext cx="8382000" cy="3481912"/>
          </a:xfrm>
        </p:spPr>
        <p:txBody>
          <a:bodyPr/>
          <a:lstStyle/>
          <a:p>
            <a:pPr lvl="1">
              <a:lnSpc>
                <a:spcPct val="100000"/>
              </a:lnSpc>
            </a:pPr>
            <a:r>
              <a:rPr lang="de-AT" sz="1600" b="1" dirty="0" smtClean="0"/>
              <a:t>Mindestangaben bei Verkauf Ab Hof oder per Zustellung</a:t>
            </a:r>
          </a:p>
          <a:p>
            <a:pPr lvl="2">
              <a:lnSpc>
                <a:spcPct val="100000"/>
              </a:lnSpc>
            </a:pPr>
            <a:r>
              <a:rPr lang="de-AT" sz="1600" dirty="0" smtClean="0"/>
              <a:t>Mindesthaltbarkeitsdatum</a:t>
            </a:r>
          </a:p>
          <a:p>
            <a:pPr lvl="2">
              <a:lnSpc>
                <a:spcPct val="100000"/>
              </a:lnSpc>
            </a:pPr>
            <a:r>
              <a:rPr lang="de-AT" sz="1600" dirty="0" smtClean="0"/>
              <a:t>Preis</a:t>
            </a:r>
          </a:p>
          <a:p>
            <a:pPr lvl="1">
              <a:lnSpc>
                <a:spcPct val="100000"/>
              </a:lnSpc>
            </a:pPr>
            <a:r>
              <a:rPr lang="de-AT" sz="1600" b="1" dirty="0" smtClean="0"/>
              <a:t>Zusätzlich bei Verkauf vom Hof entfernt</a:t>
            </a:r>
          </a:p>
          <a:p>
            <a:pPr lvl="2">
              <a:lnSpc>
                <a:spcPct val="100000"/>
              </a:lnSpc>
            </a:pPr>
            <a:r>
              <a:rPr lang="de-AT" sz="1600" dirty="0" smtClean="0"/>
              <a:t>Stempelung der Eier</a:t>
            </a:r>
          </a:p>
          <a:p>
            <a:pPr lvl="2">
              <a:lnSpc>
                <a:spcPct val="100000"/>
              </a:lnSpc>
            </a:pPr>
            <a:r>
              <a:rPr lang="de-AT" sz="1600" dirty="0" smtClean="0"/>
              <a:t>Vollständige Sachbezeichnung mit Haltungsform</a:t>
            </a:r>
          </a:p>
          <a:p>
            <a:pPr lvl="1">
              <a:lnSpc>
                <a:spcPct val="100000"/>
              </a:lnSpc>
            </a:pPr>
            <a:r>
              <a:rPr lang="de-AT" sz="1600" b="1" dirty="0" smtClean="0"/>
              <a:t>Zusätzlich bei Verkauf im Lebensmittelhandel oder beim Verkauf nach Gewichtsklasse</a:t>
            </a:r>
          </a:p>
          <a:p>
            <a:pPr lvl="2">
              <a:lnSpc>
                <a:spcPct val="100000"/>
              </a:lnSpc>
            </a:pPr>
            <a:r>
              <a:rPr lang="de-AT" sz="1600" dirty="0" smtClean="0"/>
              <a:t>Güteklasse</a:t>
            </a:r>
          </a:p>
          <a:p>
            <a:pPr lvl="2">
              <a:lnSpc>
                <a:spcPct val="100000"/>
              </a:lnSpc>
            </a:pPr>
            <a:r>
              <a:rPr lang="de-AT" sz="1600" dirty="0" smtClean="0"/>
              <a:t>Gewichtsklasse, oder Hinweis, das Eier verschiedener Größen enthalten sind</a:t>
            </a:r>
          </a:p>
          <a:p>
            <a:pPr lvl="2">
              <a:lnSpc>
                <a:spcPct val="100000"/>
              </a:lnSpc>
            </a:pPr>
            <a:r>
              <a:rPr lang="de-AT" sz="1600" dirty="0" smtClean="0"/>
              <a:t>Erklärung des Erzeugercodes</a:t>
            </a:r>
          </a:p>
          <a:p>
            <a:pPr lvl="2">
              <a:lnSpc>
                <a:spcPct val="100000"/>
              </a:lnSpc>
            </a:pPr>
            <a:endParaRPr lang="de-AT" sz="16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A5073BB8-6F44-41B0-9B68-395A07FB1CB7}" type="datetime1">
              <a:rPr lang="de-AT" smtClean="0"/>
              <a:pPr>
                <a:defRPr/>
              </a:pPr>
              <a:t>20.04.2021</a:t>
            </a:fld>
            <a:r>
              <a:rPr lang="de-AT" smtClean="0"/>
              <a:t>/Folie </a:t>
            </a:r>
            <a:fld id="{6D387BBD-9714-447E-BE10-2C6037D88521}" type="slidenum">
              <a:rPr lang="de-AT" smtClean="0"/>
              <a:pPr>
                <a:defRPr/>
              </a:pPr>
              <a:t>15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3713204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Teigwaren (Nudeln)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de-AT" dirty="0" smtClean="0"/>
              <a:t>„Standard Kennzeichnung“</a:t>
            </a:r>
          </a:p>
          <a:p>
            <a:pPr lvl="1"/>
            <a:r>
              <a:rPr lang="de-AT" dirty="0" smtClean="0"/>
              <a:t>Kurzes Kapitel im Lebensmittelcodex (4 Seiten)</a:t>
            </a:r>
          </a:p>
          <a:p>
            <a:pPr lvl="2"/>
            <a:r>
              <a:rPr lang="de-AT" dirty="0" smtClean="0"/>
              <a:t>Bezeichnung als Teigware oder als Nudeln möglich</a:t>
            </a:r>
          </a:p>
          <a:p>
            <a:pPr lvl="2"/>
            <a:r>
              <a:rPr lang="de-AT" dirty="0" smtClean="0"/>
              <a:t>Herstellung erfolgt aus Mahlprodukten und Flüssigkeit</a:t>
            </a:r>
          </a:p>
          <a:p>
            <a:pPr lvl="2"/>
            <a:r>
              <a:rPr lang="de-AT" dirty="0" smtClean="0"/>
              <a:t>Eierteigwaren enthalten mindestens 2 Eier/kg Mehl</a:t>
            </a:r>
          </a:p>
          <a:p>
            <a:pPr lvl="2"/>
            <a:r>
              <a:rPr lang="de-AT" dirty="0" smtClean="0"/>
              <a:t>Eierteigwaren mit besonderen Hinweisen enthalten mindestens 4 Eier/kg Mehl (z.B. Spezial, Extra, nach Omas Rezept, Hausfrauenart,…)</a:t>
            </a:r>
          </a:p>
          <a:p>
            <a:pPr lvl="2"/>
            <a:r>
              <a:rPr lang="de-AT" dirty="0" smtClean="0"/>
              <a:t>Bezeichnung „Hausmacher“ bedeutet flache Nudel mit Bandbreite von weniger als 6mm</a:t>
            </a:r>
            <a:endParaRPr lang="de-AT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A5073BB8-6F44-41B0-9B68-395A07FB1CB7}" type="datetime1">
              <a:rPr lang="de-AT" smtClean="0"/>
              <a:pPr>
                <a:defRPr/>
              </a:pPr>
              <a:t>20.04.2021</a:t>
            </a:fld>
            <a:r>
              <a:rPr lang="de-AT" smtClean="0"/>
              <a:t>/Folie </a:t>
            </a:r>
            <a:fld id="{6D387BBD-9714-447E-BE10-2C6037D88521}" type="slidenum">
              <a:rPr lang="de-AT" smtClean="0"/>
              <a:pPr>
                <a:defRPr/>
              </a:pPr>
              <a:t>16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1568981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Teigwaren (Nudeln)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r>
              <a:rPr lang="de-AT" dirty="0" err="1" smtClean="0"/>
              <a:t>Ungetrocknete</a:t>
            </a:r>
            <a:r>
              <a:rPr lang="de-AT" dirty="0" smtClean="0"/>
              <a:t> Teigwaren müssen als solche gekennzeichnet werden z.B. Frischteigware, Frischeierteigware</a:t>
            </a:r>
          </a:p>
          <a:p>
            <a:pPr lvl="2"/>
            <a:r>
              <a:rPr lang="de-AT" dirty="0" smtClean="0"/>
              <a:t>Zusätzliche Angabe „mit frischen Eiern“ möglich wenn die Eier bei der Herstellung frisch aufgeschlagen werden (max. 24 Stunden) und der Güteklasse A entsprechen</a:t>
            </a:r>
          </a:p>
          <a:p>
            <a:pPr lvl="2"/>
            <a:r>
              <a:rPr lang="de-AT" dirty="0" smtClean="0"/>
              <a:t>Gemüse, Gewürze und geschmacksgebende Zutaten können dazugegeben werden</a:t>
            </a:r>
          </a:p>
          <a:p>
            <a:pPr lvl="3"/>
            <a:r>
              <a:rPr lang="de-AT" dirty="0"/>
              <a:t>z</a:t>
            </a:r>
            <a:r>
              <a:rPr lang="de-AT" dirty="0" smtClean="0"/>
              <a:t>.B. </a:t>
            </a:r>
            <a:r>
              <a:rPr lang="de-AT" dirty="0" err="1" smtClean="0"/>
              <a:t>Bärlauchteigware</a:t>
            </a:r>
            <a:r>
              <a:rPr lang="de-AT" dirty="0" smtClean="0"/>
              <a:t> wenn Bärlauch im Geschmack überwiegt</a:t>
            </a:r>
          </a:p>
          <a:p>
            <a:pPr lvl="3"/>
            <a:r>
              <a:rPr lang="de-AT" dirty="0" smtClean="0"/>
              <a:t>z.B. Teigware mit Bärlauch, wenn Bärlauch nur gering enthalten ist</a:t>
            </a:r>
          </a:p>
          <a:p>
            <a:pPr lvl="2"/>
            <a:endParaRPr lang="de-AT" dirty="0" smtClean="0"/>
          </a:p>
          <a:p>
            <a:pPr lvl="2"/>
            <a:endParaRPr lang="de-AT" dirty="0" smtClean="0"/>
          </a:p>
          <a:p>
            <a:pPr lvl="2"/>
            <a:endParaRPr lang="de-AT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A5073BB8-6F44-41B0-9B68-395A07FB1CB7}" type="datetime1">
              <a:rPr lang="de-AT" smtClean="0"/>
              <a:pPr>
                <a:defRPr/>
              </a:pPr>
              <a:t>20.04.2021</a:t>
            </a:fld>
            <a:r>
              <a:rPr lang="de-AT" smtClean="0"/>
              <a:t>/Folie </a:t>
            </a:r>
            <a:fld id="{6D387BBD-9714-447E-BE10-2C6037D88521}" type="slidenum">
              <a:rPr lang="de-AT" smtClean="0"/>
              <a:pPr>
                <a:defRPr/>
              </a:pPr>
              <a:t>17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8024151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Teigwaren (Nudeln)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r>
              <a:rPr lang="de-DE" dirty="0"/>
              <a:t>Bei Verwendung von ausschließlich Vollkornmahlprodukten kann auch „Vollkorn-Teigware“ geschrieben </a:t>
            </a:r>
            <a:r>
              <a:rPr lang="de-DE" dirty="0" smtClean="0"/>
              <a:t>werden</a:t>
            </a:r>
          </a:p>
          <a:p>
            <a:pPr lvl="2"/>
            <a:r>
              <a:rPr lang="de-DE" dirty="0" smtClean="0"/>
              <a:t>Kein Zusatz von Farbstoffen</a:t>
            </a:r>
          </a:p>
          <a:p>
            <a:pPr lvl="2"/>
            <a:r>
              <a:rPr lang="de-DE" dirty="0" smtClean="0"/>
              <a:t>Max. 13% Wassergehalt bei getrockneten Teigwaren</a:t>
            </a:r>
          </a:p>
          <a:p>
            <a:pPr lvl="2"/>
            <a:r>
              <a:rPr lang="de-DE" dirty="0" smtClean="0"/>
              <a:t>Auch gefüllte Teigwaren sind möglich – Beschreibende Bezeichnung z.B. gefüllte Teigware mit Spinat</a:t>
            </a:r>
            <a:endParaRPr lang="de-DE" dirty="0"/>
          </a:p>
          <a:p>
            <a:endParaRPr lang="de-AT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A5073BB8-6F44-41B0-9B68-395A07FB1CB7}" type="datetime1">
              <a:rPr lang="de-AT" smtClean="0"/>
              <a:pPr>
                <a:defRPr/>
              </a:pPr>
              <a:t>20.04.2021</a:t>
            </a:fld>
            <a:r>
              <a:rPr lang="de-AT" smtClean="0"/>
              <a:t>/Folie </a:t>
            </a:r>
            <a:fld id="{6D387BBD-9714-447E-BE10-2C6037D88521}" type="slidenum">
              <a:rPr lang="de-AT" smtClean="0"/>
              <a:pPr>
                <a:defRPr/>
              </a:pPr>
              <a:t>18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6031936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Teigwaren (Nudeln)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51920" y="1029051"/>
            <a:ext cx="4911080" cy="3222123"/>
          </a:xfrm>
        </p:spPr>
        <p:txBody>
          <a:bodyPr/>
          <a:lstStyle/>
          <a:p>
            <a:pPr lvl="1">
              <a:lnSpc>
                <a:spcPct val="100000"/>
              </a:lnSpc>
            </a:pPr>
            <a:r>
              <a:rPr lang="de-AT" sz="1800" dirty="0" smtClean="0"/>
              <a:t>Offizielle Bezeichnung Teigware oder Nudel</a:t>
            </a:r>
          </a:p>
          <a:p>
            <a:pPr lvl="2">
              <a:lnSpc>
                <a:spcPct val="100000"/>
              </a:lnSpc>
            </a:pPr>
            <a:r>
              <a:rPr lang="de-AT" sz="1800" dirty="0" smtClean="0"/>
              <a:t>Ausformung wird üblicherweise dazugeschrieben oder separat angeführt</a:t>
            </a:r>
          </a:p>
          <a:p>
            <a:pPr lvl="1">
              <a:lnSpc>
                <a:spcPct val="100000"/>
              </a:lnSpc>
            </a:pPr>
            <a:r>
              <a:rPr lang="de-AT" sz="1800" dirty="0" smtClean="0"/>
              <a:t>Getreideart kann auch ergänzt werden</a:t>
            </a:r>
          </a:p>
          <a:p>
            <a:pPr lvl="1">
              <a:lnSpc>
                <a:spcPct val="100000"/>
              </a:lnSpc>
            </a:pPr>
            <a:r>
              <a:rPr lang="de-AT" sz="1800" dirty="0" smtClean="0"/>
              <a:t>Allergenkennzeichnung in Zutatenliste</a:t>
            </a:r>
          </a:p>
          <a:p>
            <a:pPr lvl="1">
              <a:lnSpc>
                <a:spcPct val="100000"/>
              </a:lnSpc>
            </a:pPr>
            <a:r>
              <a:rPr lang="de-AT" sz="1800" dirty="0" smtClean="0"/>
              <a:t>Angabe von Kochzeit – bildliche Darstellung ist nicht ausreichend</a:t>
            </a:r>
          </a:p>
          <a:p>
            <a:pPr lvl="1">
              <a:lnSpc>
                <a:spcPct val="100000"/>
              </a:lnSpc>
            </a:pPr>
            <a:r>
              <a:rPr lang="de-AT" sz="1800" dirty="0" smtClean="0"/>
              <a:t>Zutat „Wasser“ wird nur bei frischen Teigwaren angeführt</a:t>
            </a:r>
          </a:p>
          <a:p>
            <a:pPr lvl="1">
              <a:lnSpc>
                <a:spcPct val="100000"/>
              </a:lnSpc>
            </a:pPr>
            <a:r>
              <a:rPr lang="de-AT" sz="1800" dirty="0" smtClean="0"/>
              <a:t>QUID Kennzeichnung (Eier und evtl. Getreide)</a:t>
            </a:r>
            <a:endParaRPr lang="de-AT" sz="18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A5073BB8-6F44-41B0-9B68-395A07FB1CB7}" type="datetime1">
              <a:rPr lang="de-AT" smtClean="0"/>
              <a:pPr>
                <a:defRPr/>
              </a:pPr>
              <a:t>20.04.2021</a:t>
            </a:fld>
            <a:r>
              <a:rPr lang="de-AT" smtClean="0"/>
              <a:t>/Folie </a:t>
            </a:r>
            <a:fld id="{6D387BBD-9714-447E-BE10-2C6037D88521}" type="slidenum">
              <a:rPr lang="de-AT" smtClean="0"/>
              <a:pPr>
                <a:defRPr/>
              </a:pPr>
              <a:t>19</a:t>
            </a:fld>
            <a:endParaRPr lang="de-AT" dirty="0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077819"/>
            <a:ext cx="3339848" cy="3373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232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Gesetzliche Grundlagen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lnSpc>
                <a:spcPct val="100000"/>
              </a:lnSpc>
            </a:pPr>
            <a:r>
              <a:rPr lang="de-AT" sz="1600" dirty="0" smtClean="0"/>
              <a:t>Allgemeine Regelungen – Basiskurs Lebensmittelkennzeichnung</a:t>
            </a:r>
          </a:p>
          <a:p>
            <a:pPr lvl="2">
              <a:lnSpc>
                <a:spcPct val="100000"/>
              </a:lnSpc>
            </a:pPr>
            <a:r>
              <a:rPr lang="de-AT" sz="1600" dirty="0" smtClean="0"/>
              <a:t>EU-Verbraucherinformationsverordnung</a:t>
            </a:r>
          </a:p>
          <a:p>
            <a:pPr lvl="2">
              <a:lnSpc>
                <a:spcPct val="100000"/>
              </a:lnSpc>
            </a:pPr>
            <a:r>
              <a:rPr lang="de-AT" sz="1600" dirty="0" smtClean="0"/>
              <a:t>Lebensmittelcodex</a:t>
            </a:r>
          </a:p>
          <a:p>
            <a:pPr lvl="2">
              <a:lnSpc>
                <a:spcPct val="100000"/>
              </a:lnSpc>
            </a:pPr>
            <a:r>
              <a:rPr lang="de-AT" sz="1600" dirty="0" smtClean="0"/>
              <a:t>...</a:t>
            </a:r>
          </a:p>
          <a:p>
            <a:pPr lvl="1">
              <a:lnSpc>
                <a:spcPct val="100000"/>
              </a:lnSpc>
            </a:pPr>
            <a:r>
              <a:rPr lang="de-AT" sz="1600" dirty="0" smtClean="0"/>
              <a:t>Spezielle Regelungen für </a:t>
            </a:r>
            <a:r>
              <a:rPr lang="de-DE" sz="1600" dirty="0" smtClean="0"/>
              <a:t>Hühnereier</a:t>
            </a:r>
          </a:p>
          <a:p>
            <a:pPr lvl="2">
              <a:lnSpc>
                <a:spcPct val="100000"/>
              </a:lnSpc>
            </a:pPr>
            <a:r>
              <a:rPr lang="de-AT" sz="1600" dirty="0" smtClean="0"/>
              <a:t>Vermarktungsnormen für Eier</a:t>
            </a:r>
          </a:p>
          <a:p>
            <a:pPr marL="352425" lvl="2" indent="0">
              <a:buNone/>
            </a:pPr>
            <a:endParaRPr lang="de-AT" sz="1800" dirty="0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A5073BB8-6F44-41B0-9B68-395A07FB1CB7}" type="datetime1">
              <a:rPr lang="de-AT" smtClean="0"/>
              <a:pPr>
                <a:defRPr/>
              </a:pPr>
              <a:t>20.04.2021</a:t>
            </a:fld>
            <a:r>
              <a:rPr lang="de-AT" dirty="0" smtClean="0"/>
              <a:t>/Folie </a:t>
            </a:r>
            <a:fld id="{6D387BBD-9714-447E-BE10-2C6037D88521}" type="slidenum">
              <a:rPr lang="de-AT" smtClean="0"/>
              <a:pPr>
                <a:defRPr/>
              </a:pPr>
              <a:t>2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407714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Teigwaren mit weiteren Zutaten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635896" y="1041806"/>
            <a:ext cx="5127104" cy="3149194"/>
          </a:xfrm>
        </p:spPr>
        <p:txBody>
          <a:bodyPr/>
          <a:lstStyle/>
          <a:p>
            <a:pPr lvl="1"/>
            <a:r>
              <a:rPr lang="de-AT" dirty="0" smtClean="0"/>
              <a:t>Spezielle Zutaten in Bezeichnung nennen</a:t>
            </a:r>
          </a:p>
          <a:p>
            <a:pPr lvl="1"/>
            <a:r>
              <a:rPr lang="de-AT" dirty="0" smtClean="0"/>
              <a:t>QUID Regelung beachten</a:t>
            </a:r>
          </a:p>
          <a:p>
            <a:pPr lvl="2"/>
            <a:r>
              <a:rPr lang="de-AT" dirty="0" smtClean="0"/>
              <a:t>Zusätzlich Anteil der speziellen Zutat</a:t>
            </a:r>
            <a:endParaRPr lang="de-AT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A5073BB8-6F44-41B0-9B68-395A07FB1CB7}" type="datetime1">
              <a:rPr lang="de-AT" smtClean="0"/>
              <a:pPr>
                <a:defRPr/>
              </a:pPr>
              <a:t>20.04.2021</a:t>
            </a:fld>
            <a:r>
              <a:rPr lang="de-AT" smtClean="0"/>
              <a:t>/Folie </a:t>
            </a:r>
            <a:fld id="{6D387BBD-9714-447E-BE10-2C6037D88521}" type="slidenum">
              <a:rPr lang="de-AT" smtClean="0"/>
              <a:pPr>
                <a:defRPr/>
              </a:pPr>
              <a:t>20</a:t>
            </a:fld>
            <a:endParaRPr lang="de-AT" dirty="0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041806"/>
            <a:ext cx="3093024" cy="3438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91707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Eierteigware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73638" y="1203598"/>
            <a:ext cx="4889362" cy="2987402"/>
          </a:xfrm>
        </p:spPr>
        <p:txBody>
          <a:bodyPr/>
          <a:lstStyle/>
          <a:p>
            <a:pPr lvl="1"/>
            <a:r>
              <a:rPr lang="de-AT" dirty="0" smtClean="0"/>
              <a:t>Mind. 2 Eier/kg Mehl</a:t>
            </a:r>
          </a:p>
          <a:p>
            <a:pPr lvl="1"/>
            <a:r>
              <a:rPr lang="de-AT" dirty="0" smtClean="0"/>
              <a:t>Entspricht ca. 10%</a:t>
            </a:r>
          </a:p>
          <a:p>
            <a:pPr lvl="1"/>
            <a:r>
              <a:rPr lang="de-AT" dirty="0" smtClean="0"/>
              <a:t>QUID Kennzeichnung bei Eier und Dinkelmehl</a:t>
            </a:r>
          </a:p>
          <a:p>
            <a:pPr lvl="1"/>
            <a:r>
              <a:rPr lang="de-AT" dirty="0" smtClean="0"/>
              <a:t>Bei Verwendung von Eier anderer Geflügelarten ist dies in der Sachbezeichnung und in der Zutatenliste anzuführen z.B. Wachteleierteigware oder Nudeln mit Wachteleiern</a:t>
            </a:r>
            <a:endParaRPr lang="de-AT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A5073BB8-6F44-41B0-9B68-395A07FB1CB7}" type="datetime1">
              <a:rPr lang="de-AT" smtClean="0"/>
              <a:pPr>
                <a:defRPr/>
              </a:pPr>
              <a:t>20.04.2021</a:t>
            </a:fld>
            <a:r>
              <a:rPr lang="de-AT" smtClean="0"/>
              <a:t>/Folie </a:t>
            </a:r>
            <a:fld id="{6D387BBD-9714-447E-BE10-2C6037D88521}" type="slidenum">
              <a:rPr lang="de-AT" smtClean="0"/>
              <a:pPr>
                <a:defRPr/>
              </a:pPr>
              <a:t>21</a:t>
            </a:fld>
            <a:endParaRPr lang="de-AT" dirty="0"/>
          </a:p>
        </p:txBody>
      </p:sp>
      <p:sp>
        <p:nvSpPr>
          <p:cNvPr id="5" name="Abgerundetes Rechteck 4">
            <a:extLst>
              <a:ext uri="{FF2B5EF4-FFF2-40B4-BE49-F238E27FC236}">
                <a16:creationId xmlns:a16="http://schemas.microsoft.com/office/drawing/2014/main" id="{E1580DC6-2ACE-4171-9981-072AE47CF81D}"/>
              </a:ext>
            </a:extLst>
          </p:cNvPr>
          <p:cNvSpPr/>
          <p:nvPr/>
        </p:nvSpPr>
        <p:spPr bwMode="auto">
          <a:xfrm>
            <a:off x="215404" y="995574"/>
            <a:ext cx="3354512" cy="3456384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/>
          <a:lstStyle/>
          <a:p>
            <a:pPr>
              <a:lnSpc>
                <a:spcPts val="2550"/>
              </a:lnSpc>
              <a:buClr>
                <a:schemeClr val="tx2"/>
              </a:buClr>
              <a:buSzPct val="25000"/>
              <a:buFont typeface="Wingdings" pitchFamily="2" charset="2"/>
              <a:buChar char=" "/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Textfeld 8">
            <a:extLst>
              <a:ext uri="{FF2B5EF4-FFF2-40B4-BE49-F238E27FC236}">
                <a16:creationId xmlns:a16="http://schemas.microsoft.com/office/drawing/2014/main" id="{7F5720C4-0D21-4154-B197-476288C28A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430" y="1047390"/>
            <a:ext cx="313246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ts val="3400"/>
              </a:lnSpc>
              <a:buClr>
                <a:schemeClr val="tx2"/>
              </a:buClr>
              <a:buSzPct val="25000"/>
              <a:buFont typeface="Wingdings" panose="05000000000000000000" pitchFamily="2" charset="2"/>
              <a:buChar char=" 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ts val="3400"/>
              </a:lnSpc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ts val="3400"/>
              </a:lnSpc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ts val="3400"/>
              </a:lnSpc>
              <a:buClr>
                <a:schemeClr val="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ts val="3400"/>
              </a:lnSpc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de-DE" altLang="de-DE" sz="2000" dirty="0" smtClean="0">
                <a:solidFill>
                  <a:srgbClr val="FF0000"/>
                </a:solidFill>
              </a:rPr>
              <a:t>Eierteigware mit Dinkelmehl</a:t>
            </a:r>
            <a:endParaRPr lang="de-DE" altLang="de-DE" sz="1400" dirty="0" smtClean="0">
              <a:solidFill>
                <a:srgbClr val="FF0000"/>
              </a:solidFill>
            </a:endParaRPr>
          </a:p>
        </p:txBody>
      </p:sp>
      <p:sp>
        <p:nvSpPr>
          <p:cNvPr id="7" name="Textfeld 11">
            <a:extLst>
              <a:ext uri="{FF2B5EF4-FFF2-40B4-BE49-F238E27FC236}">
                <a16:creationId xmlns:a16="http://schemas.microsoft.com/office/drawing/2014/main" id="{34185DC3-684C-4D7C-8EB3-049219D700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345" y="1737717"/>
            <a:ext cx="2764631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ts val="3400"/>
              </a:lnSpc>
              <a:buClr>
                <a:schemeClr val="tx2"/>
              </a:buClr>
              <a:buSzPct val="25000"/>
              <a:buFont typeface="Wingdings" panose="05000000000000000000" pitchFamily="2" charset="2"/>
              <a:buChar char=" 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ts val="3400"/>
              </a:lnSpc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ts val="3400"/>
              </a:lnSpc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ts val="3400"/>
              </a:lnSpc>
              <a:buClr>
                <a:schemeClr val="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ts val="3400"/>
              </a:lnSpc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de-DE" altLang="de-DE" sz="1350" dirty="0"/>
              <a:t>Max Mustermann </a:t>
            </a:r>
          </a:p>
          <a:p>
            <a:pPr algn="ctr" eaLnBrk="1" hangingPunct="1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de-DE" altLang="de-DE" sz="1350" dirty="0"/>
              <a:t>Straße 77, 9999 Irgendwo</a:t>
            </a:r>
            <a:endParaRPr lang="en-US" altLang="de-DE" sz="1350" dirty="0"/>
          </a:p>
        </p:txBody>
      </p:sp>
      <p:sp>
        <p:nvSpPr>
          <p:cNvPr id="8" name="Textfeld 12">
            <a:extLst>
              <a:ext uri="{FF2B5EF4-FFF2-40B4-BE49-F238E27FC236}">
                <a16:creationId xmlns:a16="http://schemas.microsoft.com/office/drawing/2014/main" id="{278CC78A-5156-4199-9E6C-B1042F3068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567" y="2404919"/>
            <a:ext cx="2884187" cy="52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ts val="3400"/>
              </a:lnSpc>
              <a:buClr>
                <a:schemeClr val="tx2"/>
              </a:buClr>
              <a:buSzPct val="25000"/>
              <a:buFont typeface="Wingdings" panose="05000000000000000000" pitchFamily="2" charset="2"/>
              <a:buChar char=" 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ts val="3400"/>
              </a:lnSpc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ts val="3400"/>
              </a:lnSpc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ts val="3400"/>
              </a:lnSpc>
              <a:buClr>
                <a:schemeClr val="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ts val="3400"/>
              </a:lnSpc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350" dirty="0" smtClean="0"/>
              <a:t>Mindestens Haltbar bis: TTMMJJJJ</a:t>
            </a:r>
            <a:endParaRPr lang="en-US" altLang="de-DE" sz="1350" dirty="0"/>
          </a:p>
        </p:txBody>
      </p:sp>
      <p:sp>
        <p:nvSpPr>
          <p:cNvPr id="9" name="Textfeld 13">
            <a:extLst>
              <a:ext uri="{FF2B5EF4-FFF2-40B4-BE49-F238E27FC236}">
                <a16:creationId xmlns:a16="http://schemas.microsoft.com/office/drawing/2014/main" id="{0AC759F5-D609-4C6E-8F01-F7331B5F59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910" y="2846584"/>
            <a:ext cx="2765501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ts val="3400"/>
              </a:lnSpc>
              <a:buClr>
                <a:schemeClr val="tx2"/>
              </a:buClr>
              <a:buSzPct val="25000"/>
              <a:buFont typeface="Wingdings" panose="05000000000000000000" pitchFamily="2" charset="2"/>
              <a:buChar char=" 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ts val="3400"/>
              </a:lnSpc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ts val="3400"/>
              </a:lnSpc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ts val="3400"/>
              </a:lnSpc>
              <a:buClr>
                <a:schemeClr val="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ts val="3400"/>
              </a:lnSpc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de-DE" altLang="de-DE" sz="1350" dirty="0" smtClean="0">
                <a:solidFill>
                  <a:srgbClr val="FF0000"/>
                </a:solidFill>
              </a:rPr>
              <a:t>Trocken und lichtgeschützt lagern</a:t>
            </a:r>
          </a:p>
        </p:txBody>
      </p:sp>
      <p:sp>
        <p:nvSpPr>
          <p:cNvPr id="10" name="Textfeld 14">
            <a:extLst>
              <a:ext uri="{FF2B5EF4-FFF2-40B4-BE49-F238E27FC236}">
                <a16:creationId xmlns:a16="http://schemas.microsoft.com/office/drawing/2014/main" id="{272066B0-06F4-4DC5-BABA-A069DCC766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3847" y="2224591"/>
            <a:ext cx="69762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ts val="3400"/>
              </a:lnSpc>
              <a:buClr>
                <a:schemeClr val="tx2"/>
              </a:buClr>
              <a:buSzPct val="25000"/>
              <a:buFont typeface="Wingdings" panose="05000000000000000000" pitchFamily="2" charset="2"/>
              <a:buChar char=" 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ts val="3400"/>
              </a:lnSpc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ts val="3400"/>
              </a:lnSpc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ts val="3400"/>
              </a:lnSpc>
              <a:buClr>
                <a:schemeClr val="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ts val="3400"/>
              </a:lnSpc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de-DE" altLang="de-DE" sz="1600" dirty="0" smtClean="0">
                <a:solidFill>
                  <a:srgbClr val="FF0000"/>
                </a:solidFill>
              </a:rPr>
              <a:t>500 g</a:t>
            </a:r>
          </a:p>
        </p:txBody>
      </p:sp>
      <p:sp>
        <p:nvSpPr>
          <p:cNvPr id="11" name="Textfeld 13">
            <a:extLst>
              <a:ext uri="{FF2B5EF4-FFF2-40B4-BE49-F238E27FC236}">
                <a16:creationId xmlns:a16="http://schemas.microsoft.com/office/drawing/2014/main" id="{0AC759F5-D609-4C6E-8F01-F7331B5F59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243" y="3417681"/>
            <a:ext cx="3050835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ts val="3400"/>
              </a:lnSpc>
              <a:buClr>
                <a:schemeClr val="tx2"/>
              </a:buClr>
              <a:buSzPct val="25000"/>
              <a:buFont typeface="Wingdings" panose="05000000000000000000" pitchFamily="2" charset="2"/>
              <a:buChar char=" 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ts val="3400"/>
              </a:lnSpc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ts val="3400"/>
              </a:lnSpc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ts val="3400"/>
              </a:lnSpc>
              <a:buClr>
                <a:schemeClr val="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ts val="3400"/>
              </a:lnSpc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de-DE" altLang="de-DE" sz="1350" dirty="0" smtClean="0"/>
              <a:t>Zutaten: </a:t>
            </a:r>
            <a:r>
              <a:rPr lang="de-DE" altLang="de-DE" sz="1350" b="1" dirty="0" smtClean="0"/>
              <a:t>75% Dinkelmehl, 25 % Eier</a:t>
            </a:r>
            <a:endParaRPr lang="en-US" altLang="de-DE" sz="1350" b="1" dirty="0"/>
          </a:p>
        </p:txBody>
      </p:sp>
      <p:sp>
        <p:nvSpPr>
          <p:cNvPr id="12" name="Textfeld 13">
            <a:extLst>
              <a:ext uri="{FF2B5EF4-FFF2-40B4-BE49-F238E27FC236}">
                <a16:creationId xmlns:a16="http://schemas.microsoft.com/office/drawing/2014/main" id="{0AC759F5-D609-4C6E-8F01-F7331B5F59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5088" y="3784778"/>
            <a:ext cx="1935145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ts val="3400"/>
              </a:lnSpc>
              <a:buClr>
                <a:schemeClr val="tx2"/>
              </a:buClr>
              <a:buSzPct val="25000"/>
              <a:buFont typeface="Wingdings" panose="05000000000000000000" pitchFamily="2" charset="2"/>
              <a:buChar char=" 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ts val="3400"/>
              </a:lnSpc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ts val="3400"/>
              </a:lnSpc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ts val="3400"/>
              </a:lnSpc>
              <a:buClr>
                <a:schemeClr val="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ts val="3400"/>
              </a:lnSpc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de-DE" altLang="de-DE" sz="1350" dirty="0" smtClean="0">
                <a:solidFill>
                  <a:srgbClr val="FF0000"/>
                </a:solidFill>
              </a:rPr>
              <a:t>Kochzeit ca. 7 Minuten</a:t>
            </a:r>
          </a:p>
        </p:txBody>
      </p:sp>
    </p:spTree>
    <p:extLst>
      <p:ext uri="{BB962C8B-B14F-4D97-AF65-F5344CB8AC3E}">
        <p14:creationId xmlns:p14="http://schemas.microsoft.com/office/powerpoint/2010/main" val="40707579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Teigwaren mit Füllung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735512" y="1203598"/>
            <a:ext cx="5027488" cy="2987402"/>
          </a:xfrm>
        </p:spPr>
        <p:txBody>
          <a:bodyPr/>
          <a:lstStyle/>
          <a:p>
            <a:pPr lvl="1"/>
            <a:r>
              <a:rPr lang="de-AT" sz="1800" dirty="0" smtClean="0"/>
              <a:t>Beschreibende Bezeichnung</a:t>
            </a:r>
          </a:p>
          <a:p>
            <a:pPr lvl="2"/>
            <a:r>
              <a:rPr lang="de-AT" sz="1800" dirty="0" smtClean="0"/>
              <a:t>Teigware und Füllung</a:t>
            </a:r>
          </a:p>
          <a:p>
            <a:pPr lvl="1"/>
            <a:r>
              <a:rPr lang="de-AT" sz="1800" dirty="0" smtClean="0"/>
              <a:t>QUID Regelung beachten</a:t>
            </a:r>
          </a:p>
          <a:p>
            <a:pPr lvl="2"/>
            <a:r>
              <a:rPr lang="de-AT" sz="1800" dirty="0" smtClean="0"/>
              <a:t>Anteil Füllung und Anteil spezielle Zutat in der Füllung</a:t>
            </a:r>
          </a:p>
          <a:p>
            <a:pPr lvl="1"/>
            <a:r>
              <a:rPr lang="de-AT" sz="1800" dirty="0" smtClean="0"/>
              <a:t>Wasser als Zutat anführen wenn dies zutrifft (Frische Eierteigware)</a:t>
            </a:r>
          </a:p>
          <a:p>
            <a:pPr lvl="1"/>
            <a:r>
              <a:rPr lang="de-AT" sz="1800" dirty="0" smtClean="0"/>
              <a:t>Bei gefrorenem Verkauf</a:t>
            </a:r>
          </a:p>
          <a:p>
            <a:pPr lvl="2"/>
            <a:r>
              <a:rPr lang="de-AT" sz="1800" dirty="0" smtClean="0"/>
              <a:t>Hinweis „tiefgekühlt“ in Bezeichnung</a:t>
            </a:r>
          </a:p>
          <a:p>
            <a:pPr lvl="2"/>
            <a:r>
              <a:rPr lang="de-AT" sz="1800" dirty="0" smtClean="0"/>
              <a:t>Tiefgekühlt lagern bei mind. -18°C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A5073BB8-6F44-41B0-9B68-395A07FB1CB7}" type="datetime1">
              <a:rPr lang="de-AT" smtClean="0"/>
              <a:pPr>
                <a:defRPr/>
              </a:pPr>
              <a:t>20.04.2021</a:t>
            </a:fld>
            <a:r>
              <a:rPr lang="de-AT" smtClean="0"/>
              <a:t>/Folie </a:t>
            </a:r>
            <a:fld id="{6D387BBD-9714-447E-BE10-2C6037D88521}" type="slidenum">
              <a:rPr lang="de-AT" smtClean="0"/>
              <a:pPr>
                <a:defRPr/>
              </a:pPr>
              <a:t>22</a:t>
            </a:fld>
            <a:endParaRPr lang="de-AT" dirty="0"/>
          </a:p>
        </p:txBody>
      </p:sp>
      <p:sp>
        <p:nvSpPr>
          <p:cNvPr id="5" name="Abgerundetes Rechteck 4">
            <a:extLst>
              <a:ext uri="{FF2B5EF4-FFF2-40B4-BE49-F238E27FC236}">
                <a16:creationId xmlns:a16="http://schemas.microsoft.com/office/drawing/2014/main" id="{19E4B356-1497-4698-B8C2-1B0D624B4A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712" y="1174737"/>
            <a:ext cx="53578" cy="34528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28876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lnSpc>
                <a:spcPts val="3400"/>
              </a:lnSpc>
              <a:buClr>
                <a:schemeClr val="tx2"/>
              </a:buClr>
              <a:buSzPct val="25000"/>
              <a:buFont typeface="Wingdings" panose="05000000000000000000" pitchFamily="2" charset="2"/>
              <a:buChar char=" 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ts val="3400"/>
              </a:lnSpc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ts val="3400"/>
              </a:lnSpc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ts val="3400"/>
              </a:lnSpc>
              <a:buClr>
                <a:schemeClr val="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ts val="3400"/>
              </a:lnSpc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de-DE" sz="1800"/>
          </a:p>
        </p:txBody>
      </p:sp>
      <p:sp>
        <p:nvSpPr>
          <p:cNvPr id="6" name="Abgerundetes Rechteck 5">
            <a:extLst>
              <a:ext uri="{FF2B5EF4-FFF2-40B4-BE49-F238E27FC236}">
                <a16:creationId xmlns:a16="http://schemas.microsoft.com/office/drawing/2014/main" id="{E1580DC6-2ACE-4171-9981-072AE47CF81D}"/>
              </a:ext>
            </a:extLst>
          </p:cNvPr>
          <p:cNvSpPr/>
          <p:nvPr/>
        </p:nvSpPr>
        <p:spPr bwMode="auto">
          <a:xfrm>
            <a:off x="107504" y="1023006"/>
            <a:ext cx="3354512" cy="3456384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/>
          <a:lstStyle/>
          <a:p>
            <a:pPr>
              <a:lnSpc>
                <a:spcPts val="2550"/>
              </a:lnSpc>
              <a:buClr>
                <a:schemeClr val="tx2"/>
              </a:buClr>
              <a:buSzPct val="25000"/>
              <a:buFont typeface="Wingdings" pitchFamily="2" charset="2"/>
              <a:buChar char=" "/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Textfeld 8">
            <a:extLst>
              <a:ext uri="{FF2B5EF4-FFF2-40B4-BE49-F238E27FC236}">
                <a16:creationId xmlns:a16="http://schemas.microsoft.com/office/drawing/2014/main" id="{7F5720C4-0D21-4154-B197-476288C28A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530" y="1047390"/>
            <a:ext cx="313246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ts val="3400"/>
              </a:lnSpc>
              <a:buClr>
                <a:schemeClr val="tx2"/>
              </a:buClr>
              <a:buSzPct val="25000"/>
              <a:buFont typeface="Wingdings" panose="05000000000000000000" pitchFamily="2" charset="2"/>
              <a:buChar char=" 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ts val="3400"/>
              </a:lnSpc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ts val="3400"/>
              </a:lnSpc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ts val="3400"/>
              </a:lnSpc>
              <a:buClr>
                <a:schemeClr val="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ts val="3400"/>
              </a:lnSpc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de-DE" altLang="de-DE" sz="2000" dirty="0" smtClean="0">
                <a:solidFill>
                  <a:srgbClr val="FF0000"/>
                </a:solidFill>
              </a:rPr>
              <a:t>Eierteigware mit Spinatfüllung</a:t>
            </a:r>
            <a:endParaRPr lang="de-DE" altLang="de-DE" sz="1400" dirty="0" smtClean="0">
              <a:solidFill>
                <a:srgbClr val="FF0000"/>
              </a:solidFill>
            </a:endParaRPr>
          </a:p>
        </p:txBody>
      </p:sp>
      <p:sp>
        <p:nvSpPr>
          <p:cNvPr id="8" name="Textfeld 11">
            <a:extLst>
              <a:ext uri="{FF2B5EF4-FFF2-40B4-BE49-F238E27FC236}">
                <a16:creationId xmlns:a16="http://schemas.microsoft.com/office/drawing/2014/main" id="{34185DC3-684C-4D7C-8EB3-049219D700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445" y="1737717"/>
            <a:ext cx="2764631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ts val="3400"/>
              </a:lnSpc>
              <a:buClr>
                <a:schemeClr val="tx2"/>
              </a:buClr>
              <a:buSzPct val="25000"/>
              <a:buFont typeface="Wingdings" panose="05000000000000000000" pitchFamily="2" charset="2"/>
              <a:buChar char=" 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ts val="3400"/>
              </a:lnSpc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ts val="3400"/>
              </a:lnSpc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ts val="3400"/>
              </a:lnSpc>
              <a:buClr>
                <a:schemeClr val="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ts val="3400"/>
              </a:lnSpc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de-DE" altLang="de-DE" sz="1350" dirty="0"/>
              <a:t>Max Mustermann </a:t>
            </a:r>
          </a:p>
          <a:p>
            <a:pPr algn="ctr" eaLnBrk="1" hangingPunct="1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de-DE" altLang="de-DE" sz="1350" dirty="0"/>
              <a:t>Straße 77, 9999 Irgendwo</a:t>
            </a:r>
            <a:endParaRPr lang="en-US" altLang="de-DE" sz="1350" dirty="0"/>
          </a:p>
        </p:txBody>
      </p:sp>
      <p:sp>
        <p:nvSpPr>
          <p:cNvPr id="9" name="Textfeld 12">
            <a:extLst>
              <a:ext uri="{FF2B5EF4-FFF2-40B4-BE49-F238E27FC236}">
                <a16:creationId xmlns:a16="http://schemas.microsoft.com/office/drawing/2014/main" id="{278CC78A-5156-4199-9E6C-B1042F3068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667" y="2404919"/>
            <a:ext cx="2884187" cy="52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ts val="3400"/>
              </a:lnSpc>
              <a:buClr>
                <a:schemeClr val="tx2"/>
              </a:buClr>
              <a:buSzPct val="25000"/>
              <a:buFont typeface="Wingdings" panose="05000000000000000000" pitchFamily="2" charset="2"/>
              <a:buChar char=" 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ts val="3400"/>
              </a:lnSpc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ts val="3400"/>
              </a:lnSpc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ts val="3400"/>
              </a:lnSpc>
              <a:buClr>
                <a:schemeClr val="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ts val="3400"/>
              </a:lnSpc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1350" dirty="0" smtClean="0"/>
              <a:t>Mindestens Haltbar bis: TTMMJJJJ</a:t>
            </a:r>
            <a:endParaRPr lang="en-US" altLang="de-DE" sz="1350" dirty="0"/>
          </a:p>
        </p:txBody>
      </p:sp>
      <p:sp>
        <p:nvSpPr>
          <p:cNvPr id="10" name="Textfeld 13">
            <a:extLst>
              <a:ext uri="{FF2B5EF4-FFF2-40B4-BE49-F238E27FC236}">
                <a16:creationId xmlns:a16="http://schemas.microsoft.com/office/drawing/2014/main" id="{0AC759F5-D609-4C6E-8F01-F7331B5F59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599" y="2846584"/>
            <a:ext cx="2350323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ts val="3400"/>
              </a:lnSpc>
              <a:buClr>
                <a:schemeClr val="tx2"/>
              </a:buClr>
              <a:buSzPct val="25000"/>
              <a:buFont typeface="Wingdings" panose="05000000000000000000" pitchFamily="2" charset="2"/>
              <a:buChar char=" 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ts val="3400"/>
              </a:lnSpc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ts val="3400"/>
              </a:lnSpc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ts val="3400"/>
              </a:lnSpc>
              <a:buClr>
                <a:schemeClr val="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ts val="3400"/>
              </a:lnSpc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de-DE" altLang="de-DE" sz="1350" dirty="0" smtClean="0">
                <a:solidFill>
                  <a:srgbClr val="FF0000"/>
                </a:solidFill>
              </a:rPr>
              <a:t>Gekühlt </a:t>
            </a:r>
            <a:r>
              <a:rPr lang="de-DE" altLang="de-DE" sz="1350" dirty="0" smtClean="0">
                <a:solidFill>
                  <a:srgbClr val="FF0000"/>
                </a:solidFill>
              </a:rPr>
              <a:t>lagern bei max. 6°C</a:t>
            </a:r>
          </a:p>
        </p:txBody>
      </p:sp>
      <p:sp>
        <p:nvSpPr>
          <p:cNvPr id="11" name="Textfeld 14">
            <a:extLst>
              <a:ext uri="{FF2B5EF4-FFF2-40B4-BE49-F238E27FC236}">
                <a16:creationId xmlns:a16="http://schemas.microsoft.com/office/drawing/2014/main" id="{272066B0-06F4-4DC5-BABA-A069DCC766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5947" y="2224591"/>
            <a:ext cx="69762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ts val="3400"/>
              </a:lnSpc>
              <a:buClr>
                <a:schemeClr val="tx2"/>
              </a:buClr>
              <a:buSzPct val="25000"/>
              <a:buFont typeface="Wingdings" panose="05000000000000000000" pitchFamily="2" charset="2"/>
              <a:buChar char=" 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ts val="3400"/>
              </a:lnSpc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ts val="3400"/>
              </a:lnSpc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ts val="3400"/>
              </a:lnSpc>
              <a:buClr>
                <a:schemeClr val="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ts val="3400"/>
              </a:lnSpc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de-DE" altLang="de-DE" sz="1600" dirty="0" smtClean="0">
                <a:solidFill>
                  <a:srgbClr val="FF0000"/>
                </a:solidFill>
              </a:rPr>
              <a:t>500 g</a:t>
            </a:r>
          </a:p>
        </p:txBody>
      </p:sp>
      <p:sp>
        <p:nvSpPr>
          <p:cNvPr id="12" name="Textfeld 13">
            <a:extLst>
              <a:ext uri="{FF2B5EF4-FFF2-40B4-BE49-F238E27FC236}">
                <a16:creationId xmlns:a16="http://schemas.microsoft.com/office/drawing/2014/main" id="{0AC759F5-D609-4C6E-8F01-F7331B5F59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117" y="3210947"/>
            <a:ext cx="3291286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ts val="3400"/>
              </a:lnSpc>
              <a:buClr>
                <a:schemeClr val="tx2"/>
              </a:buClr>
              <a:buSzPct val="25000"/>
              <a:buFont typeface="Wingdings" panose="05000000000000000000" pitchFamily="2" charset="2"/>
              <a:buChar char=" 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ts val="3400"/>
              </a:lnSpc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ts val="3400"/>
              </a:lnSpc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ts val="3400"/>
              </a:lnSpc>
              <a:buClr>
                <a:schemeClr val="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ts val="3400"/>
              </a:lnSpc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de-DE" altLang="de-DE" sz="1350" dirty="0" smtClean="0"/>
              <a:t>Zutaten: Eierteigware (Hartweizengrieß, </a:t>
            </a:r>
          </a:p>
          <a:p>
            <a:pPr algn="ctr" eaLnBrk="1" hangingPunct="1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de-DE" altLang="de-DE" sz="1350" dirty="0" smtClean="0"/>
              <a:t>Eier, Wasser, Sonnenblumenöl), </a:t>
            </a:r>
          </a:p>
          <a:p>
            <a:pPr algn="ctr" eaLnBrk="1" hangingPunct="1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de-DE" altLang="de-DE" sz="1350" dirty="0" smtClean="0"/>
              <a:t>25% Spinatfüllung (40% Spinat, Topfen, </a:t>
            </a:r>
          </a:p>
          <a:p>
            <a:pPr algn="ctr" eaLnBrk="1" hangingPunct="1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de-DE" altLang="de-DE" sz="1350" dirty="0" smtClean="0"/>
              <a:t>Salz, Gewürze, Kräuter)</a:t>
            </a:r>
            <a:endParaRPr lang="en-US" altLang="de-DE" sz="1350" b="1" dirty="0"/>
          </a:p>
        </p:txBody>
      </p:sp>
      <p:sp>
        <p:nvSpPr>
          <p:cNvPr id="15" name="Textfeld 13">
            <a:extLst>
              <a:ext uri="{FF2B5EF4-FFF2-40B4-BE49-F238E27FC236}">
                <a16:creationId xmlns:a16="http://schemas.microsoft.com/office/drawing/2014/main" id="{0AC759F5-D609-4C6E-8F01-F7331B5F59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7188" y="4088858"/>
            <a:ext cx="1935145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ts val="3400"/>
              </a:lnSpc>
              <a:buClr>
                <a:schemeClr val="tx2"/>
              </a:buClr>
              <a:buSzPct val="25000"/>
              <a:buFont typeface="Wingdings" panose="05000000000000000000" pitchFamily="2" charset="2"/>
              <a:buChar char=" 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ts val="3400"/>
              </a:lnSpc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ts val="3400"/>
              </a:lnSpc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ts val="3400"/>
              </a:lnSpc>
              <a:buClr>
                <a:schemeClr val="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ts val="3400"/>
              </a:lnSpc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de-DE" altLang="de-DE" sz="1350" dirty="0" smtClean="0">
                <a:solidFill>
                  <a:srgbClr val="FF0000"/>
                </a:solidFill>
              </a:rPr>
              <a:t>Kochzeit ca. 8 Minuten</a:t>
            </a:r>
          </a:p>
        </p:txBody>
      </p:sp>
    </p:spTree>
    <p:extLst>
      <p:ext uri="{BB962C8B-B14F-4D97-AF65-F5344CB8AC3E}">
        <p14:creationId xmlns:p14="http://schemas.microsoft.com/office/powerpoint/2010/main" val="3358071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Weitere Unterlagen und Links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de-AT" dirty="0" smtClean="0"/>
              <a:t>Musteretiketten und Basisinformationen zur Lebensmittelkennzeichnung – Präsentation von </a:t>
            </a:r>
            <a:r>
              <a:rPr lang="de-AT" dirty="0"/>
              <a:t>Basiskurs </a:t>
            </a:r>
            <a:r>
              <a:rPr lang="de-AT" dirty="0">
                <a:hlinkClick r:id="rId2"/>
              </a:rPr>
              <a:t>https://</a:t>
            </a:r>
            <a:r>
              <a:rPr lang="de-AT" dirty="0" smtClean="0">
                <a:hlinkClick r:id="rId2"/>
              </a:rPr>
              <a:t>tirol.lko.at/kennzeichnung-von-lebensmitteln+2500+3368899</a:t>
            </a:r>
            <a:r>
              <a:rPr lang="de-AT" dirty="0" smtClean="0"/>
              <a:t> </a:t>
            </a:r>
          </a:p>
          <a:p>
            <a:pPr lvl="1">
              <a:lnSpc>
                <a:spcPct val="100000"/>
              </a:lnSpc>
            </a:pPr>
            <a:endParaRPr lang="de-AT" sz="1050" dirty="0" smtClean="0"/>
          </a:p>
          <a:p>
            <a:pPr lvl="1"/>
            <a:r>
              <a:rPr lang="de-AT" dirty="0" smtClean="0"/>
              <a:t>Österreichischer Lebensmittelcodex/Lebensmittelbuch </a:t>
            </a:r>
            <a:r>
              <a:rPr lang="de-AT" dirty="0" smtClean="0">
                <a:hlinkClick r:id="rId3"/>
              </a:rPr>
              <a:t>https</a:t>
            </a:r>
            <a:r>
              <a:rPr lang="de-AT" dirty="0">
                <a:hlinkClick r:id="rId3"/>
              </a:rPr>
              <a:t>://</a:t>
            </a:r>
            <a:r>
              <a:rPr lang="de-AT" dirty="0" smtClean="0">
                <a:hlinkClick r:id="rId3"/>
              </a:rPr>
              <a:t>www.verbrauchergesundheit.gv.at/lebensmittel/buch/codex/kapitel.html</a:t>
            </a:r>
            <a:r>
              <a:rPr lang="de-AT" dirty="0" smtClean="0"/>
              <a:t> </a:t>
            </a:r>
          </a:p>
          <a:p>
            <a:pPr lvl="1">
              <a:lnSpc>
                <a:spcPct val="100000"/>
              </a:lnSpc>
            </a:pPr>
            <a:endParaRPr lang="de-AT" sz="1050" dirty="0"/>
          </a:p>
          <a:p>
            <a:pPr lvl="1"/>
            <a:r>
              <a:rPr lang="de-AT" dirty="0" smtClean="0"/>
              <a:t>Vermarktungsnorm für Eier – Leitfaden Österreich</a:t>
            </a:r>
          </a:p>
          <a:p>
            <a:pPr lvl="1">
              <a:buClr>
                <a:schemeClr val="bg1"/>
              </a:buClr>
            </a:pPr>
            <a:r>
              <a:rPr lang="de-AT" dirty="0" smtClean="0">
                <a:hlinkClick r:id="rId4"/>
              </a:rPr>
              <a:t>https</a:t>
            </a:r>
            <a:r>
              <a:rPr lang="de-AT" dirty="0">
                <a:hlinkClick r:id="rId4"/>
              </a:rPr>
              <a:t>://</a:t>
            </a:r>
            <a:r>
              <a:rPr lang="de-AT" dirty="0" smtClean="0">
                <a:hlinkClick r:id="rId4"/>
              </a:rPr>
              <a:t>www.bmlrt.gv.at/land/produktion-        </a:t>
            </a:r>
            <a:r>
              <a:rPr lang="de-AT" dirty="0" err="1" smtClean="0">
                <a:hlinkClick r:id="rId4"/>
              </a:rPr>
              <a:t>maerkte</a:t>
            </a:r>
            <a:r>
              <a:rPr lang="de-AT" dirty="0" smtClean="0">
                <a:hlinkClick r:id="rId4"/>
              </a:rPr>
              <a:t>/vermarktungsnormen/Eier.html</a:t>
            </a:r>
            <a:r>
              <a:rPr lang="de-AT" dirty="0" smtClean="0"/>
              <a:t> </a:t>
            </a:r>
          </a:p>
          <a:p>
            <a:pPr marL="57150" lvl="1" indent="0">
              <a:buNone/>
            </a:pPr>
            <a:r>
              <a:rPr lang="de-AT" dirty="0" smtClean="0"/>
              <a:t>	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A5073BB8-6F44-41B0-9B68-395A07FB1CB7}" type="datetime1">
              <a:rPr lang="de-AT" smtClean="0"/>
              <a:pPr>
                <a:defRPr/>
              </a:pPr>
              <a:t>20.04.2021</a:t>
            </a:fld>
            <a:r>
              <a:rPr lang="de-AT" smtClean="0"/>
              <a:t>/Folie </a:t>
            </a:r>
            <a:fld id="{6D387BBD-9714-447E-BE10-2C6037D88521}" type="slidenum">
              <a:rPr lang="de-AT" smtClean="0"/>
              <a:pPr>
                <a:defRPr/>
              </a:pPr>
              <a:t>23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4282912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/>
          <p:cNvSpPr>
            <a:spLocks noGrp="1"/>
          </p:cNvSpPr>
          <p:nvPr>
            <p:ph type="ftr" sz="quarter" idx="4294967295"/>
          </p:nvPr>
        </p:nvSpPr>
        <p:spPr>
          <a:xfrm>
            <a:off x="0" y="4713288"/>
            <a:ext cx="4902200" cy="342900"/>
          </a:xfrm>
        </p:spPr>
        <p:txBody>
          <a:bodyPr/>
          <a:lstStyle/>
          <a:p>
            <a:pPr>
              <a:defRPr/>
            </a:pPr>
            <a:fld id="{A5073BB8-6F44-41B0-9B68-395A07FB1CB7}" type="datetime1">
              <a:rPr lang="de-AT" smtClean="0"/>
              <a:pPr>
                <a:defRPr/>
              </a:pPr>
              <a:t>20.04.2021</a:t>
            </a:fld>
            <a:r>
              <a:rPr lang="de-AT" smtClean="0"/>
              <a:t>/Folie </a:t>
            </a:r>
            <a:fld id="{6D387BBD-9714-447E-BE10-2C6037D88521}" type="slidenum">
              <a:rPr lang="de-AT" smtClean="0"/>
              <a:pPr>
                <a:defRPr/>
              </a:pPr>
              <a:t>24</a:t>
            </a:fld>
            <a:endParaRPr lang="de-AT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95536" y="1419622"/>
            <a:ext cx="8382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00013" indent="-63500" algn="l" rtl="0" eaLnBrk="1" fontAlgn="base" hangingPunct="1">
              <a:lnSpc>
                <a:spcPts val="2200"/>
              </a:lnSpc>
              <a:spcBef>
                <a:spcPct val="0"/>
              </a:spcBef>
              <a:spcAft>
                <a:spcPts val="600"/>
              </a:spcAft>
              <a:buClr>
                <a:schemeClr val="tx2"/>
              </a:buClr>
              <a:buSzPct val="25000"/>
              <a:buFont typeface="Wingdings" pitchFamily="2" charset="2"/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95275" indent="-238125" algn="l" rtl="0" eaLnBrk="1" fontAlgn="base" hangingPunct="1">
              <a:lnSpc>
                <a:spcPts val="22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2pPr>
            <a:lvl3pPr marL="588963" indent="-236538" algn="l" rtl="0" eaLnBrk="1" fontAlgn="base" hangingPunct="1">
              <a:lnSpc>
                <a:spcPts val="2200"/>
              </a:lnSpc>
              <a:spcBef>
                <a:spcPct val="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3pPr>
            <a:lvl4pPr marL="884238" indent="-236538" algn="l" rtl="0" eaLnBrk="1" fontAlgn="base" hangingPunct="1">
              <a:lnSpc>
                <a:spcPts val="2200"/>
              </a:lnSpc>
              <a:spcBef>
                <a:spcPct val="0"/>
              </a:spcBef>
              <a:spcAft>
                <a:spcPts val="60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4pPr>
            <a:lvl5pPr marL="1179513" indent="-236538" algn="l" rtl="0" eaLnBrk="1" fontAlgn="base" hangingPunct="1">
              <a:lnSpc>
                <a:spcPts val="2200"/>
              </a:lnSpc>
              <a:spcBef>
                <a:spcPct val="0"/>
              </a:spcBef>
              <a:spcAft>
                <a:spcPts val="600"/>
              </a:spcAft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1560513" indent="-254000" algn="l" rtl="0" eaLnBrk="1" fontAlgn="base" hangingPunct="1">
              <a:lnSpc>
                <a:spcPts val="28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017713" indent="-254000" algn="l" rtl="0" eaLnBrk="1" fontAlgn="base" hangingPunct="1">
              <a:lnSpc>
                <a:spcPts val="28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2474913" indent="-254000" algn="l" rtl="0" eaLnBrk="1" fontAlgn="base" hangingPunct="1">
              <a:lnSpc>
                <a:spcPts val="28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2932113" indent="-254000" algn="l" rtl="0" eaLnBrk="1" fontAlgn="base" hangingPunct="1">
              <a:lnSpc>
                <a:spcPts val="2800"/>
              </a:lnSpc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531813" indent="-531813"/>
            <a:r>
              <a:rPr lang="de-DE" altLang="de-DE" kern="0" dirty="0" smtClean="0"/>
              <a:t>Michael Hölzl</a:t>
            </a:r>
          </a:p>
          <a:p>
            <a:pPr marL="531813" indent="-531813"/>
            <a:r>
              <a:rPr lang="de-DE" altLang="de-DE" kern="0" dirty="0" smtClean="0"/>
              <a:t>Berater für Direktvermarktung – LK Tirol</a:t>
            </a:r>
          </a:p>
          <a:p>
            <a:pPr marL="531813" indent="-531813"/>
            <a:r>
              <a:rPr lang="de-DE" altLang="de-DE" kern="0" dirty="0" smtClean="0"/>
              <a:t>Tel.: 05 92 92-</a:t>
            </a:r>
            <a:r>
              <a:rPr lang="de-AT" altLang="de-DE" kern="0" dirty="0" smtClean="0"/>
              <a:t> 1504 </a:t>
            </a:r>
            <a:endParaRPr lang="de-DE" altLang="de-DE" kern="0" dirty="0" smtClean="0"/>
          </a:p>
          <a:p>
            <a:pPr marL="531813" indent="-531813"/>
            <a:r>
              <a:rPr lang="de-DE" altLang="de-DE" kern="0" dirty="0" smtClean="0"/>
              <a:t>E-Mail.: michael.hoelzl@lk-tirol.at</a:t>
            </a:r>
          </a:p>
          <a:p>
            <a:pPr marL="531813" indent="-531813"/>
            <a:endParaRPr lang="de-DE" altLang="de-DE" sz="2400" kern="0" dirty="0" smtClean="0"/>
          </a:p>
        </p:txBody>
      </p:sp>
    </p:spTree>
    <p:extLst>
      <p:ext uri="{BB962C8B-B14F-4D97-AF65-F5344CB8AC3E}">
        <p14:creationId xmlns:p14="http://schemas.microsoft.com/office/powerpoint/2010/main" val="2411914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-8128" y="0"/>
            <a:ext cx="9144000" cy="971550"/>
          </a:xfrm>
        </p:spPr>
        <p:txBody>
          <a:bodyPr/>
          <a:lstStyle/>
          <a:p>
            <a:r>
              <a:rPr lang="de-AT" dirty="0" smtClean="0"/>
              <a:t>Kennzeichnung verpackte Eier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de-AT" dirty="0" smtClean="0">
                <a:sym typeface="Wingdings" panose="05000000000000000000" pitchFamily="2" charset="2"/>
              </a:rPr>
              <a:t>Verpackt oder unverpackt?</a:t>
            </a:r>
            <a:endParaRPr lang="de-AT" dirty="0">
              <a:sym typeface="Wingdings" panose="05000000000000000000" pitchFamily="2" charset="2"/>
            </a:endParaRPr>
          </a:p>
          <a:p>
            <a:pPr lvl="1"/>
            <a:endParaRPr lang="de-AT" dirty="0" smtClean="0">
              <a:sym typeface="Wingdings" panose="05000000000000000000" pitchFamily="2" charset="2"/>
            </a:endParaRPr>
          </a:p>
          <a:p>
            <a:pPr lvl="1"/>
            <a:r>
              <a:rPr lang="de-AT" dirty="0" smtClean="0">
                <a:sym typeface="Wingdings" panose="05000000000000000000" pitchFamily="2" charset="2"/>
              </a:rPr>
              <a:t>Verkauf erfolgt in fix abgepackte Einheiten z.B. 10er Schachteln = </a:t>
            </a:r>
            <a:r>
              <a:rPr lang="de-AT" b="1" dirty="0" smtClean="0">
                <a:sym typeface="Wingdings" panose="05000000000000000000" pitchFamily="2" charset="2"/>
              </a:rPr>
              <a:t>verpacktes Produkt</a:t>
            </a:r>
          </a:p>
          <a:p>
            <a:pPr lvl="1"/>
            <a:endParaRPr lang="de-AT" dirty="0" smtClean="0">
              <a:sym typeface="Wingdings" panose="05000000000000000000" pitchFamily="2" charset="2"/>
            </a:endParaRPr>
          </a:p>
          <a:p>
            <a:pPr lvl="1"/>
            <a:r>
              <a:rPr lang="de-AT" dirty="0" smtClean="0">
                <a:sym typeface="Wingdings" panose="05000000000000000000" pitchFamily="2" charset="2"/>
              </a:rPr>
              <a:t>Verkauf erfolgt auf 30er Lagen zur Selbstentnahme = </a:t>
            </a:r>
            <a:r>
              <a:rPr lang="de-AT" b="1" dirty="0" smtClean="0">
                <a:sym typeface="Wingdings" panose="05000000000000000000" pitchFamily="2" charset="2"/>
              </a:rPr>
              <a:t>unverpacktes Produkt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A5073BB8-6F44-41B0-9B68-395A07FB1CB7}" type="datetime1">
              <a:rPr lang="de-AT" smtClean="0"/>
              <a:pPr>
                <a:defRPr/>
              </a:pPr>
              <a:t>20.04.2021</a:t>
            </a:fld>
            <a:r>
              <a:rPr lang="de-AT" smtClean="0"/>
              <a:t>/Folie </a:t>
            </a:r>
            <a:fld id="{6D387BBD-9714-447E-BE10-2C6037D88521}" type="slidenum">
              <a:rPr lang="de-AT" smtClean="0"/>
              <a:pPr>
                <a:defRPr/>
              </a:pPr>
              <a:t>3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019538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Notwendige Angaben bei verpackten Eiern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1000" y="1059582"/>
            <a:ext cx="8382000" cy="3528392"/>
          </a:xfrm>
        </p:spPr>
        <p:txBody>
          <a:bodyPr/>
          <a:lstStyle/>
          <a:p>
            <a:pPr marL="514350" lvl="1" indent="-457200">
              <a:lnSpc>
                <a:spcPct val="100000"/>
              </a:lnSpc>
              <a:buFont typeface="+mj-lt"/>
              <a:buAutoNum type="arabicParenR"/>
            </a:pPr>
            <a:r>
              <a:rPr lang="de-AT" sz="1600" dirty="0" smtClean="0"/>
              <a:t>Sachbezeichnung</a:t>
            </a:r>
          </a:p>
          <a:p>
            <a:pPr marL="514350" lvl="1" indent="-457200">
              <a:lnSpc>
                <a:spcPct val="100000"/>
              </a:lnSpc>
              <a:buFont typeface="+mj-lt"/>
              <a:buAutoNum type="arabicParenR"/>
            </a:pPr>
            <a:r>
              <a:rPr lang="de-AT" sz="1600" dirty="0" smtClean="0"/>
              <a:t>Name und Anschrift des Inverkehrbringers</a:t>
            </a:r>
          </a:p>
          <a:p>
            <a:pPr marL="514350" lvl="1" indent="-457200">
              <a:lnSpc>
                <a:spcPct val="100000"/>
              </a:lnSpc>
              <a:buFont typeface="+mj-lt"/>
              <a:buAutoNum type="arabicParenR"/>
            </a:pPr>
            <a:r>
              <a:rPr lang="de-AT" sz="1600" dirty="0" smtClean="0"/>
              <a:t>Stückzahl</a:t>
            </a:r>
          </a:p>
          <a:p>
            <a:pPr marL="514350" lvl="1" indent="-457200">
              <a:lnSpc>
                <a:spcPct val="100000"/>
              </a:lnSpc>
              <a:buFont typeface="+mj-lt"/>
              <a:buAutoNum type="arabicParenR"/>
            </a:pPr>
            <a:r>
              <a:rPr lang="de-AT" sz="1600" dirty="0" smtClean="0"/>
              <a:t>Mindesthaltbarkeitsdatum</a:t>
            </a:r>
          </a:p>
          <a:p>
            <a:pPr marL="514350" lvl="1" indent="-457200">
              <a:lnSpc>
                <a:spcPct val="100000"/>
              </a:lnSpc>
              <a:buFont typeface="+mj-lt"/>
              <a:buAutoNum type="arabicParenR"/>
            </a:pPr>
            <a:r>
              <a:rPr lang="de-AT" sz="1600" dirty="0" smtClean="0"/>
              <a:t>Lagerbedingungen</a:t>
            </a:r>
          </a:p>
          <a:p>
            <a:pPr marL="514350" lvl="1" indent="-457200">
              <a:lnSpc>
                <a:spcPct val="100000"/>
              </a:lnSpc>
              <a:buFont typeface="+mj-lt"/>
              <a:buAutoNum type="arabicParenR"/>
            </a:pPr>
            <a:r>
              <a:rPr lang="de-AT" sz="1600" dirty="0" smtClean="0"/>
              <a:t>Chargennummer/Losnummer</a:t>
            </a:r>
            <a:endParaRPr lang="de-AT" sz="1600" dirty="0"/>
          </a:p>
          <a:p>
            <a:pPr marL="514350" lvl="1" indent="-457200">
              <a:lnSpc>
                <a:spcPct val="100000"/>
              </a:lnSpc>
              <a:buFont typeface="+mj-lt"/>
              <a:buAutoNum type="arabicParenR"/>
            </a:pPr>
            <a:r>
              <a:rPr lang="de-AT" sz="1600" dirty="0" smtClean="0">
                <a:solidFill>
                  <a:srgbClr val="FFC000"/>
                </a:solidFill>
              </a:rPr>
              <a:t>Einzeleikennzeichnung (wenn Eier nicht am Hof verkauft werden)</a:t>
            </a:r>
          </a:p>
          <a:p>
            <a:pPr marL="514350" lvl="1" indent="-457200">
              <a:lnSpc>
                <a:spcPct val="100000"/>
              </a:lnSpc>
              <a:buFont typeface="+mj-lt"/>
              <a:buAutoNum type="arabicParenR"/>
            </a:pPr>
            <a:r>
              <a:rPr lang="de-AT" sz="1600" dirty="0" smtClean="0">
                <a:solidFill>
                  <a:srgbClr val="00B050"/>
                </a:solidFill>
              </a:rPr>
              <a:t>Erklärung des Eierstempels (bei sortierten Eiern oder Verkauf an Unternehmen)</a:t>
            </a:r>
          </a:p>
          <a:p>
            <a:pPr marL="514350" lvl="1" indent="-457200">
              <a:lnSpc>
                <a:spcPct val="100000"/>
              </a:lnSpc>
              <a:buFont typeface="+mj-lt"/>
              <a:buAutoNum type="arabicParenR"/>
            </a:pPr>
            <a:r>
              <a:rPr lang="de-AT" sz="1600" dirty="0" smtClean="0">
                <a:solidFill>
                  <a:srgbClr val="00B050"/>
                </a:solidFill>
              </a:rPr>
              <a:t>Packstellennummer </a:t>
            </a:r>
            <a:r>
              <a:rPr lang="de-AT" sz="1600" dirty="0">
                <a:solidFill>
                  <a:srgbClr val="00B050"/>
                </a:solidFill>
              </a:rPr>
              <a:t>(bei sortierten Eiern oder Verkauf an Unternehmen)</a:t>
            </a:r>
          </a:p>
          <a:p>
            <a:pPr marL="514350" lvl="1" indent="-457200">
              <a:lnSpc>
                <a:spcPct val="100000"/>
              </a:lnSpc>
              <a:buFont typeface="+mj-lt"/>
              <a:buAutoNum type="arabicParenR"/>
            </a:pPr>
            <a:r>
              <a:rPr lang="de-AT" sz="1600" dirty="0" smtClean="0">
                <a:solidFill>
                  <a:srgbClr val="00B050"/>
                </a:solidFill>
              </a:rPr>
              <a:t>Güteklasse </a:t>
            </a:r>
            <a:r>
              <a:rPr lang="de-AT" sz="1600" dirty="0">
                <a:solidFill>
                  <a:srgbClr val="00B050"/>
                </a:solidFill>
              </a:rPr>
              <a:t>(bei sortierten Eiern oder Verkauf an Unternehmen</a:t>
            </a:r>
            <a:r>
              <a:rPr lang="de-AT" sz="1600" dirty="0" smtClean="0">
                <a:solidFill>
                  <a:srgbClr val="00B050"/>
                </a:solidFill>
              </a:rPr>
              <a:t>)</a:t>
            </a:r>
          </a:p>
          <a:p>
            <a:pPr marL="514350" lvl="1" indent="-457200">
              <a:lnSpc>
                <a:spcPct val="100000"/>
              </a:lnSpc>
              <a:buFont typeface="+mj-lt"/>
              <a:buAutoNum type="arabicParenR"/>
            </a:pPr>
            <a:r>
              <a:rPr lang="de-AT" sz="1600" dirty="0" smtClean="0">
                <a:solidFill>
                  <a:srgbClr val="00B050"/>
                </a:solidFill>
              </a:rPr>
              <a:t>Gewichtsklasse </a:t>
            </a:r>
            <a:r>
              <a:rPr lang="de-AT" sz="1600" dirty="0">
                <a:solidFill>
                  <a:srgbClr val="00B050"/>
                </a:solidFill>
              </a:rPr>
              <a:t>(bei sortierten Eiern oder Verkauf an Unternehmen)</a:t>
            </a:r>
          </a:p>
          <a:p>
            <a:pPr marL="514350" lvl="1" indent="-457200">
              <a:lnSpc>
                <a:spcPct val="100000"/>
              </a:lnSpc>
              <a:buFont typeface="+mj-lt"/>
              <a:buAutoNum type="arabicParenR"/>
            </a:pPr>
            <a:endParaRPr lang="de-AT" sz="1600" dirty="0"/>
          </a:p>
          <a:p>
            <a:pPr marL="514350" lvl="1" indent="-457200">
              <a:lnSpc>
                <a:spcPct val="100000"/>
              </a:lnSpc>
              <a:buFont typeface="+mj-lt"/>
              <a:buAutoNum type="arabicParenR"/>
            </a:pPr>
            <a:endParaRPr lang="de-AT" sz="16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A5073BB8-6F44-41B0-9B68-395A07FB1CB7}" type="datetime1">
              <a:rPr lang="de-AT" smtClean="0"/>
              <a:pPr>
                <a:defRPr/>
              </a:pPr>
              <a:t>20.04.2021</a:t>
            </a:fld>
            <a:r>
              <a:rPr lang="de-AT" smtClean="0"/>
              <a:t>/Folie </a:t>
            </a:r>
            <a:fld id="{6D387BBD-9714-447E-BE10-2C6037D88521}" type="slidenum">
              <a:rPr lang="de-AT" smtClean="0"/>
              <a:pPr>
                <a:defRPr/>
              </a:pPr>
              <a:t>4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654164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Sachbezeichnung Eier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lnSpc>
                <a:spcPct val="100000"/>
              </a:lnSpc>
            </a:pPr>
            <a:r>
              <a:rPr lang="de-AT" sz="1600" dirty="0" smtClean="0"/>
              <a:t>Eier – kann bei Verkauf Ab Hof gewählt werden</a:t>
            </a:r>
          </a:p>
          <a:p>
            <a:pPr lvl="1">
              <a:lnSpc>
                <a:spcPct val="100000"/>
              </a:lnSpc>
            </a:pPr>
            <a:r>
              <a:rPr lang="de-AT" sz="1600" dirty="0" smtClean="0"/>
              <a:t>Sobald Eier vom Hof entfernt verkauf werden, muss die Haltungsform dazugeschrieben werden</a:t>
            </a:r>
          </a:p>
          <a:p>
            <a:pPr lvl="2">
              <a:lnSpc>
                <a:spcPct val="100000"/>
              </a:lnSpc>
            </a:pPr>
            <a:r>
              <a:rPr lang="de-AT" sz="1600" dirty="0" smtClean="0"/>
              <a:t>Eier aus Bodenhaltung</a:t>
            </a:r>
          </a:p>
          <a:p>
            <a:pPr lvl="2">
              <a:lnSpc>
                <a:spcPct val="100000"/>
              </a:lnSpc>
            </a:pPr>
            <a:r>
              <a:rPr lang="de-AT" sz="1600" dirty="0" smtClean="0"/>
              <a:t>Eier aus Freilandhaltung</a:t>
            </a:r>
          </a:p>
          <a:p>
            <a:pPr lvl="2">
              <a:lnSpc>
                <a:spcPct val="100000"/>
              </a:lnSpc>
            </a:pPr>
            <a:r>
              <a:rPr lang="de-AT" sz="1600" dirty="0" smtClean="0"/>
              <a:t>Bio Eier</a:t>
            </a:r>
          </a:p>
          <a:p>
            <a:pPr lvl="2">
              <a:lnSpc>
                <a:spcPct val="100000"/>
              </a:lnSpc>
            </a:pPr>
            <a:r>
              <a:rPr lang="de-AT" sz="1600" dirty="0" smtClean="0"/>
              <a:t>Bio Eier aus Freilandhaltung</a:t>
            </a:r>
          </a:p>
          <a:p>
            <a:pPr lvl="1">
              <a:lnSpc>
                <a:spcPct val="100000"/>
              </a:lnSpc>
            </a:pPr>
            <a:r>
              <a:rPr lang="de-AT" sz="1600" dirty="0" smtClean="0"/>
              <a:t>Bei Eier von anderen Geflügelarten wird die Geflügelart bei der Sachbezeichnung angeführt</a:t>
            </a:r>
          </a:p>
          <a:p>
            <a:pPr lvl="2">
              <a:lnSpc>
                <a:spcPct val="100000"/>
              </a:lnSpc>
            </a:pPr>
            <a:r>
              <a:rPr lang="de-AT" sz="1600" dirty="0" smtClean="0"/>
              <a:t>Verschiedene Haltungsformen sind hier nicht vorgesehen bzw. können freiwillig außerhalb der Sachbezeichnung angegeben werden</a:t>
            </a:r>
            <a:endParaRPr lang="de-AT" sz="16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A5073BB8-6F44-41B0-9B68-395A07FB1CB7}" type="datetime1">
              <a:rPr lang="de-AT" smtClean="0"/>
              <a:pPr>
                <a:defRPr/>
              </a:pPr>
              <a:t>20.04.2021</a:t>
            </a:fld>
            <a:r>
              <a:rPr lang="de-AT" smtClean="0"/>
              <a:t>/Folie </a:t>
            </a:r>
            <a:fld id="{6D387BBD-9714-447E-BE10-2C6037D88521}" type="slidenum">
              <a:rPr lang="de-AT" smtClean="0"/>
              <a:pPr>
                <a:defRPr/>
              </a:pPr>
              <a:t>5</a:t>
            </a:fld>
            <a:endParaRPr lang="de-AT" dirty="0"/>
          </a:p>
        </p:txBody>
      </p:sp>
      <p:cxnSp>
        <p:nvCxnSpPr>
          <p:cNvPr id="6" name="Gerader Verbinder 5"/>
          <p:cNvCxnSpPr/>
          <p:nvPr/>
        </p:nvCxnSpPr>
        <p:spPr>
          <a:xfrm>
            <a:off x="611560" y="3181998"/>
            <a:ext cx="3528392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38120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Angabe der Füllmenge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de-AT" dirty="0" smtClean="0"/>
              <a:t>Eier werden üblicherweise nach Stück verkauft</a:t>
            </a:r>
          </a:p>
          <a:p>
            <a:pPr lvl="1"/>
            <a:r>
              <a:rPr lang="de-AT" dirty="0" smtClean="0"/>
              <a:t>Verkauf auch per kg möglich (geeichte Waage)</a:t>
            </a:r>
          </a:p>
          <a:p>
            <a:pPr lvl="1"/>
            <a:r>
              <a:rPr lang="de-AT" dirty="0" smtClean="0"/>
              <a:t>Größenangaben S, M, L, XL dürfen nur mit zugelassener Packstelle gemacht werden</a:t>
            </a:r>
          </a:p>
          <a:p>
            <a:pPr lvl="1"/>
            <a:r>
              <a:rPr lang="de-AT" dirty="0" smtClean="0"/>
              <a:t>Ein Mindestgewicht der gesamten Packung kann zusätzlich zur Stückzahl angeführt werden (offizielle Angabe ist Stückzahl)</a:t>
            </a:r>
          </a:p>
          <a:p>
            <a:pPr lvl="1"/>
            <a:r>
              <a:rPr lang="de-AT" dirty="0" smtClean="0"/>
              <a:t>Sichtfeldregelung beachten (Sachbezeichnung und Füllmenge auf derselben Seite der Verpackung</a:t>
            </a:r>
          </a:p>
          <a:p>
            <a:pPr lvl="1"/>
            <a:r>
              <a:rPr lang="de-AT" dirty="0" smtClean="0"/>
              <a:t>Eier anderer Geflügelarten werden nach Stück oder Gewicht verkauft – keine Sortierung vorgesehen</a:t>
            </a:r>
            <a:endParaRPr lang="de-AT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A5073BB8-6F44-41B0-9B68-395A07FB1CB7}" type="datetime1">
              <a:rPr lang="de-AT" smtClean="0"/>
              <a:pPr>
                <a:defRPr/>
              </a:pPr>
              <a:t>20.04.2021</a:t>
            </a:fld>
            <a:r>
              <a:rPr lang="de-AT" smtClean="0"/>
              <a:t>/Folie </a:t>
            </a:r>
            <a:fld id="{6D387BBD-9714-447E-BE10-2C6037D88521}" type="slidenum">
              <a:rPr lang="de-AT" smtClean="0"/>
              <a:pPr>
                <a:defRPr/>
              </a:pPr>
              <a:t>6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15655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Mindesthaltbarkeitsdatum und Lagerbedingung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de-AT" dirty="0" smtClean="0"/>
              <a:t>Angabe Mindesthaltbarkeit:</a:t>
            </a:r>
          </a:p>
          <a:p>
            <a:pPr lvl="2"/>
            <a:r>
              <a:rPr lang="de-AT" dirty="0" smtClean="0"/>
              <a:t>„Mindestens haltbar bis:“</a:t>
            </a:r>
          </a:p>
          <a:p>
            <a:pPr lvl="2"/>
            <a:r>
              <a:rPr lang="de-AT" dirty="0" smtClean="0"/>
              <a:t>Angabe Tag, Monat und Jahr</a:t>
            </a:r>
          </a:p>
          <a:p>
            <a:pPr lvl="2"/>
            <a:r>
              <a:rPr lang="de-AT" dirty="0" smtClean="0"/>
              <a:t>Vorgegebene Haltbarkeit </a:t>
            </a:r>
            <a:r>
              <a:rPr lang="de-AT" dirty="0" smtClean="0">
                <a:sym typeface="Wingdings" panose="05000000000000000000" pitchFamily="2" charset="2"/>
              </a:rPr>
              <a:t> 28 Tage ab dem Legen</a:t>
            </a:r>
          </a:p>
          <a:p>
            <a:pPr lvl="2"/>
            <a:r>
              <a:rPr lang="de-AT" dirty="0" smtClean="0">
                <a:sym typeface="Wingdings" panose="05000000000000000000" pitchFamily="2" charset="2"/>
              </a:rPr>
              <a:t>Eier dürfen bis 21 Tage nach dem Legen verkauft werden</a:t>
            </a:r>
          </a:p>
          <a:p>
            <a:pPr lvl="1"/>
            <a:endParaRPr lang="de-AT" dirty="0" smtClean="0"/>
          </a:p>
          <a:p>
            <a:pPr lvl="1"/>
            <a:r>
              <a:rPr lang="de-AT" dirty="0" smtClean="0"/>
              <a:t>Lagerhinweis:</a:t>
            </a:r>
          </a:p>
          <a:p>
            <a:pPr lvl="2"/>
            <a:r>
              <a:rPr lang="de-AT" dirty="0" smtClean="0"/>
              <a:t>„nach dem Kauf gekühlt lagern“</a:t>
            </a:r>
          </a:p>
          <a:p>
            <a:pPr marL="352425" lvl="2" indent="0">
              <a:buNone/>
            </a:pPr>
            <a:endParaRPr lang="de-AT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A5073BB8-6F44-41B0-9B68-395A07FB1CB7}" type="datetime1">
              <a:rPr lang="de-AT" smtClean="0"/>
              <a:pPr>
                <a:defRPr/>
              </a:pPr>
              <a:t>20.04.2021</a:t>
            </a:fld>
            <a:r>
              <a:rPr lang="de-AT" smtClean="0"/>
              <a:t>/Folie </a:t>
            </a:r>
            <a:fld id="{6D387BBD-9714-447E-BE10-2C6037D88521}" type="slidenum">
              <a:rPr lang="de-AT" smtClean="0"/>
              <a:pPr>
                <a:defRPr/>
              </a:pPr>
              <a:t>7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6723563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>
                <a:solidFill>
                  <a:srgbClr val="FFC000"/>
                </a:solidFill>
              </a:rPr>
              <a:t>Einzeleikennzeichnung (Stempel)</a:t>
            </a:r>
            <a:endParaRPr lang="de-AT" dirty="0">
              <a:solidFill>
                <a:srgbClr val="FFC00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de-AT" dirty="0" smtClean="0">
                <a:solidFill>
                  <a:srgbClr val="FFC000"/>
                </a:solidFill>
              </a:rPr>
              <a:t>Verpflichtend sobald Eier vom Hof entfernt verkauft werden</a:t>
            </a:r>
          </a:p>
          <a:p>
            <a:pPr lvl="2"/>
            <a:r>
              <a:rPr lang="de-AT" dirty="0" smtClean="0">
                <a:solidFill>
                  <a:srgbClr val="FFC000"/>
                </a:solidFill>
              </a:rPr>
              <a:t>Nur Ab Hof Verkauf und Zustellung ohne Stempel möglich</a:t>
            </a:r>
          </a:p>
          <a:p>
            <a:pPr lvl="1"/>
            <a:r>
              <a:rPr lang="de-AT" dirty="0" smtClean="0"/>
              <a:t>Keine Hühnergrenze </a:t>
            </a:r>
            <a:r>
              <a:rPr lang="de-AT" dirty="0" smtClean="0">
                <a:sym typeface="Wingdings" panose="05000000000000000000" pitchFamily="2" charset="2"/>
              </a:rPr>
              <a:t> ab der ersten Henne notwendig</a:t>
            </a:r>
          </a:p>
          <a:p>
            <a:pPr lvl="1"/>
            <a:r>
              <a:rPr lang="de-AT" dirty="0" smtClean="0">
                <a:sym typeface="Wingdings" panose="05000000000000000000" pitchFamily="2" charset="2"/>
              </a:rPr>
              <a:t>Beantragung bei Bezirkshauptmannschaft– „Registrierung der Legehennen“</a:t>
            </a:r>
          </a:p>
          <a:p>
            <a:pPr lvl="1"/>
            <a:r>
              <a:rPr lang="de-AT" dirty="0" smtClean="0">
                <a:sym typeface="Wingdings" panose="05000000000000000000" pitchFamily="2" charset="2"/>
              </a:rPr>
              <a:t>Nummer setzt sich zusammen aus:</a:t>
            </a:r>
          </a:p>
          <a:p>
            <a:pPr marL="809625" lvl="2" indent="-457200">
              <a:buFont typeface="+mj-lt"/>
              <a:buAutoNum type="arabicParenR"/>
            </a:pPr>
            <a:r>
              <a:rPr lang="de-AT" dirty="0" smtClean="0">
                <a:sym typeface="Wingdings" panose="05000000000000000000" pitchFamily="2" charset="2"/>
              </a:rPr>
              <a:t>Code für Haltungsform (0,1,2)</a:t>
            </a:r>
          </a:p>
          <a:p>
            <a:pPr marL="809625" lvl="2" indent="-457200">
              <a:buFont typeface="+mj-lt"/>
              <a:buAutoNum type="arabicParenR"/>
            </a:pPr>
            <a:r>
              <a:rPr lang="de-AT" dirty="0" smtClean="0">
                <a:sym typeface="Wingdings" panose="05000000000000000000" pitchFamily="2" charset="2"/>
              </a:rPr>
              <a:t>Ursprungsland (AT)</a:t>
            </a:r>
          </a:p>
          <a:p>
            <a:pPr marL="809625" lvl="2" indent="-457200">
              <a:buFont typeface="+mj-lt"/>
              <a:buAutoNum type="arabicParenR"/>
            </a:pPr>
            <a:r>
              <a:rPr lang="de-AT" dirty="0" smtClean="0">
                <a:sym typeface="Wingdings" panose="05000000000000000000" pitchFamily="2" charset="2"/>
              </a:rPr>
              <a:t>LFBIS Nummer</a:t>
            </a:r>
          </a:p>
          <a:p>
            <a:pPr lvl="1"/>
            <a:endParaRPr lang="de-AT" dirty="0">
              <a:solidFill>
                <a:srgbClr val="FFC000"/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A5073BB8-6F44-41B0-9B68-395A07FB1CB7}" type="datetime1">
              <a:rPr lang="de-AT" smtClean="0"/>
              <a:pPr>
                <a:defRPr/>
              </a:pPr>
              <a:t>20.04.2021</a:t>
            </a:fld>
            <a:r>
              <a:rPr lang="de-AT" smtClean="0"/>
              <a:t>/Folie </a:t>
            </a:r>
            <a:fld id="{6D387BBD-9714-447E-BE10-2C6037D88521}" type="slidenum">
              <a:rPr lang="de-AT" smtClean="0"/>
              <a:pPr>
                <a:defRPr/>
              </a:pPr>
              <a:t>8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9096408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>
                <a:solidFill>
                  <a:srgbClr val="92D050"/>
                </a:solidFill>
              </a:rPr>
              <a:t>Erklärung von Einzeleikennzeichnung (Stempel)</a:t>
            </a:r>
            <a:endParaRPr lang="de-AT" dirty="0">
              <a:solidFill>
                <a:srgbClr val="92D05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de-AT" dirty="0" smtClean="0">
                <a:solidFill>
                  <a:srgbClr val="92D050"/>
                </a:solidFill>
              </a:rPr>
              <a:t>Zusätzliche Angabe bei sortierten Eiern oder Verkauf an Unternehmer</a:t>
            </a:r>
          </a:p>
          <a:p>
            <a:pPr lvl="1"/>
            <a:endParaRPr lang="de-AT" dirty="0" smtClean="0"/>
          </a:p>
          <a:p>
            <a:pPr lvl="1"/>
            <a:r>
              <a:rPr lang="de-AT" dirty="0" smtClean="0"/>
              <a:t>Beispiel Wortlaut zur Erklärung:</a:t>
            </a:r>
          </a:p>
          <a:p>
            <a:pPr lvl="2"/>
            <a:r>
              <a:rPr lang="de-DE" dirty="0"/>
              <a:t>Der auf den Eiern aufgestempelte Erzeugercode setzt sich zusammen aus dem Code der Haltungsform: 0 = biologische Produktion, 1 = Freilandhaltung, 2 = Bodenhaltung, 3 = Käfighaltung, dem Ursprungsland der Eier: AT = Österreich und der individuellen Betriebsnummer des </a:t>
            </a:r>
            <a:r>
              <a:rPr lang="de-DE" dirty="0" smtClean="0"/>
              <a:t>Legebetriebs</a:t>
            </a:r>
          </a:p>
          <a:p>
            <a:pPr lvl="1"/>
            <a:r>
              <a:rPr lang="de-DE" dirty="0" smtClean="0"/>
              <a:t>Erklärung kann an einer beliebigen Stelle angebracht werden, auch auf Verpackungsinnenseite</a:t>
            </a:r>
            <a:endParaRPr lang="de-AT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A5073BB8-6F44-41B0-9B68-395A07FB1CB7}" type="datetime1">
              <a:rPr lang="de-AT" smtClean="0"/>
              <a:pPr>
                <a:defRPr/>
              </a:pPr>
              <a:t>20.04.2021</a:t>
            </a:fld>
            <a:r>
              <a:rPr lang="de-AT" smtClean="0"/>
              <a:t>/Folie </a:t>
            </a:r>
            <a:fld id="{6D387BBD-9714-447E-BE10-2C6037D88521}" type="slidenum">
              <a:rPr lang="de-AT" smtClean="0"/>
              <a:pPr>
                <a:defRPr/>
              </a:pPr>
              <a:t>9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003965518"/>
      </p:ext>
    </p:extLst>
  </p:cSld>
  <p:clrMapOvr>
    <a:masterClrMapping/>
  </p:clrMapOvr>
</p:sld>
</file>

<file path=ppt/theme/theme1.xml><?xml version="1.0" encoding="utf-8"?>
<a:theme xmlns:a="http://schemas.openxmlformats.org/drawingml/2006/main" name="PPT-Tirol">
  <a:themeElements>
    <a:clrScheme name="Benutzerdefiniert 1">
      <a:dk1>
        <a:srgbClr val="000000"/>
      </a:dk1>
      <a:lt1>
        <a:srgbClr val="FFFFFF"/>
      </a:lt1>
      <a:dk2>
        <a:srgbClr val="000000"/>
      </a:dk2>
      <a:lt2>
        <a:srgbClr val="894F36"/>
      </a:lt2>
      <a:accent1>
        <a:srgbClr val="007A3B"/>
      </a:accent1>
      <a:accent2>
        <a:srgbClr val="B8ACA6"/>
      </a:accent2>
      <a:accent3>
        <a:srgbClr val="3F4457"/>
      </a:accent3>
      <a:accent4>
        <a:srgbClr val="758795"/>
      </a:accent4>
      <a:accent5>
        <a:srgbClr val="AA704E"/>
      </a:accent5>
      <a:accent6>
        <a:srgbClr val="D0C28A"/>
      </a:accent6>
      <a:hlink>
        <a:srgbClr val="007A3B"/>
      </a:hlink>
      <a:folHlink>
        <a:srgbClr val="007A3B"/>
      </a:folHlink>
    </a:clrScheme>
    <a:fontScheme name="Larissa-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arissa-Design 1">
        <a:dk1>
          <a:srgbClr val="000000"/>
        </a:dk1>
        <a:lt1>
          <a:srgbClr val="FFFFFF"/>
        </a:lt1>
        <a:dk2>
          <a:srgbClr val="000000"/>
        </a:dk2>
        <a:lt2>
          <a:srgbClr val="894F36"/>
        </a:lt2>
        <a:accent1>
          <a:srgbClr val="007A3B"/>
        </a:accent1>
        <a:accent2>
          <a:srgbClr val="A0A0A0"/>
        </a:accent2>
        <a:accent3>
          <a:srgbClr val="FFFFFF"/>
        </a:accent3>
        <a:accent4>
          <a:srgbClr val="000000"/>
        </a:accent4>
        <a:accent5>
          <a:srgbClr val="AABEAF"/>
        </a:accent5>
        <a:accent6>
          <a:srgbClr val="919191"/>
        </a:accent6>
        <a:hlink>
          <a:srgbClr val="D4C78F"/>
        </a:hlink>
        <a:folHlink>
          <a:srgbClr val="C0B1A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f:fields xmlns:f="http://schemas.fabasoft.com/folio/2007/fields"/>
</file>

<file path=customXml/itemProps1.xml><?xml version="1.0" encoding="utf-8"?>
<ds:datastoreItem xmlns:ds="http://schemas.openxmlformats.org/officeDocument/2006/customXml" ds:itemID="{4E8A9591-F074-446B-902F-511FF79C122F}">
  <ds:schemaRefs>
    <ds:schemaRef ds:uri="http://schemas.fabasoft.com/folio/2007/field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LK_Tirol_PPT-Vorlage_16-9</Template>
  <TotalTime>0</TotalTime>
  <Words>1378</Words>
  <Application>Microsoft Office PowerPoint</Application>
  <PresentationFormat>Bildschirmpräsentation (16:9)</PresentationFormat>
  <Paragraphs>259</Paragraphs>
  <Slides>24</Slides>
  <Notes>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24</vt:i4>
      </vt:variant>
    </vt:vector>
  </HeadingPairs>
  <TitlesOfParts>
    <vt:vector size="28" baseType="lpstr">
      <vt:lpstr>Arial</vt:lpstr>
      <vt:lpstr>Calibri</vt:lpstr>
      <vt:lpstr>Wingdings</vt:lpstr>
      <vt:lpstr>PPT-Tirol</vt:lpstr>
      <vt:lpstr>Lebensmittelkennzeichnung Eier und Teigwaren</vt:lpstr>
      <vt:lpstr>Gesetzliche Grundlagen</vt:lpstr>
      <vt:lpstr>Kennzeichnung verpackte Eier</vt:lpstr>
      <vt:lpstr>Notwendige Angaben bei verpackten Eiern</vt:lpstr>
      <vt:lpstr>Sachbezeichnung Eier</vt:lpstr>
      <vt:lpstr>Angabe der Füllmenge</vt:lpstr>
      <vt:lpstr>Mindesthaltbarkeitsdatum und Lagerbedingung</vt:lpstr>
      <vt:lpstr>Einzeleikennzeichnung (Stempel)</vt:lpstr>
      <vt:lpstr>Erklärung von Einzeleikennzeichnung (Stempel)</vt:lpstr>
      <vt:lpstr>Packstellennummer</vt:lpstr>
      <vt:lpstr>Güteklasse</vt:lpstr>
      <vt:lpstr>Gewichtsklasse</vt:lpstr>
      <vt:lpstr>Hühnereier</vt:lpstr>
      <vt:lpstr>Eier von anderem Geflügel</vt:lpstr>
      <vt:lpstr>Unverpackte Hühnereier</vt:lpstr>
      <vt:lpstr>Teigwaren (Nudeln)</vt:lpstr>
      <vt:lpstr>Teigwaren (Nudeln)</vt:lpstr>
      <vt:lpstr>Teigwaren (Nudeln)</vt:lpstr>
      <vt:lpstr>Teigwaren (Nudeln)</vt:lpstr>
      <vt:lpstr>Teigwaren mit weiteren Zutaten</vt:lpstr>
      <vt:lpstr>Eierteigware</vt:lpstr>
      <vt:lpstr>Teigwaren mit Füllung</vt:lpstr>
      <vt:lpstr>Weitere Unterlagen und Links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Lebensmittelkennzeichnung Frischfleisch Rind, Schwein, Geflügel, Schaf, Ziege, Pferd</dc:title>
  <dc:creator>Hoelzl Michael</dc:creator>
  <cp:lastModifiedBy>Sprenger Lena</cp:lastModifiedBy>
  <cp:revision>115</cp:revision>
  <dcterms:created xsi:type="dcterms:W3CDTF">2021-04-01T09:28:45Z</dcterms:created>
  <dcterms:modified xsi:type="dcterms:W3CDTF">2021-04-20T09:59:37Z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FSC#LKOOEDOK@1000.3800:Objektname">
    <vt:lpwstr>PPT-Muster</vt:lpwstr>
  </property>
  <property fmtid="{D5CDD505-2E9C-101B-9397-08002B2CF9AE}" pid="3" name="FSC#LKOOEDOK@1000.3800:Betreff">
    <vt:lpwstr/>
  </property>
  <property fmtid="{D5CDD505-2E9C-101B-9397-08002B2CF9AE}" pid="4" name="FSC#LKOOEDOK@1000.3800:Gruppe">
    <vt:lpwstr>R-EDV (Ref EDV)</vt:lpwstr>
  </property>
  <property fmtid="{D5CDD505-2E9C-101B-9397-08002B2CF9AE}" pid="5" name="FSC#LKOOEDOK@1000.3800:EigentuemerTelefon">
    <vt:lpwstr>+43 (50) 6902-1383</vt:lpwstr>
  </property>
  <property fmtid="{D5CDD505-2E9C-101B-9397-08002B2CF9AE}" pid="6" name="FSC#LKOOEDOK@1000.3800:Versionsnummer">
    <vt:lpwstr>1</vt:lpwstr>
  </property>
  <property fmtid="{D5CDD505-2E9C-101B-9397-08002B2CF9AE}" pid="7" name="FSC#LKOOEDOK@1000.3800:EigentuemerName">
    <vt:lpwstr>Hans Lengauer</vt:lpwstr>
  </property>
  <property fmtid="{D5CDD505-2E9C-101B-9397-08002B2CF9AE}" pid="8" name="FSC#LKOOEDOK@1000.3800:EigentuemerMaNr">
    <vt:lpwstr>1534</vt:lpwstr>
  </property>
  <property fmtid="{D5CDD505-2E9C-101B-9397-08002B2CF9AE}" pid="9" name="FSC#LKOOEDOK@1000.3800:EigentuemerEMail">
    <vt:lpwstr>hans.lengauer@lk-ooe.at</vt:lpwstr>
  </property>
  <property fmtid="{D5CDD505-2E9C-101B-9397-08002B2CF9AE}" pid="10" name="FSC#LKOOEDOK@1000.3800:EigentuemerPersonEMail">
    <vt:lpwstr>hans.lengauer@lk-ooe.at</vt:lpwstr>
  </property>
  <property fmtid="{D5CDD505-2E9C-101B-9397-08002B2CF9AE}" pid="11" name="FSC#LKOOEDOK@1000.3800:DstTelefon">
    <vt:lpwstr>+43 (50) 6902-1390</vt:lpwstr>
  </property>
  <property fmtid="{D5CDD505-2E9C-101B-9397-08002B2CF9AE}" pid="12" name="FSC#LKOOEDOK@1000.3800:DstPostort">
    <vt:lpwstr>4021 Linz</vt:lpwstr>
  </property>
  <property fmtid="{D5CDD505-2E9C-101B-9397-08002B2CF9AE}" pid="13" name="FSC#LKOOEDOK@1000.3800:DstOrt">
    <vt:lpwstr>Linz</vt:lpwstr>
  </property>
  <property fmtid="{D5CDD505-2E9C-101B-9397-08002B2CF9AE}" pid="14" name="FSC#LKOOEDOK@1000.3800:DstOrtKurz">
    <vt:lpwstr>Linz</vt:lpwstr>
  </property>
  <property fmtid="{D5CDD505-2E9C-101B-9397-08002B2CF9AE}" pid="15" name="FSC#LKOOEDOK@1000.3800:DstName">
    <vt:lpwstr>EDV</vt:lpwstr>
  </property>
  <property fmtid="{D5CDD505-2E9C-101B-9397-08002B2CF9AE}" pid="16" name="FSC#LKOOEDOK@1000.3800:DstFax">
    <vt:lpwstr>+43 (50) 6902-91390</vt:lpwstr>
  </property>
  <property fmtid="{D5CDD505-2E9C-101B-9397-08002B2CF9AE}" pid="17" name="FSC#LKOOEDOK@1000.3800:DstEMail">
    <vt:lpwstr>ref-edv@lk-ooe.at</vt:lpwstr>
  </property>
  <property fmtid="{D5CDD505-2E9C-101B-9397-08002B2CF9AE}" pid="18" name="FSC#LKOOEDOK@1000.3800:DstAnschrift">
    <vt:lpwstr>Auf der Gugl 3</vt:lpwstr>
  </property>
  <property fmtid="{D5CDD505-2E9C-101B-9397-08002B2CF9AE}" pid="19" name="FSC#LKOOEDOK@1000.3800:AenderungsID">
    <vt:lpwstr>lk-ooe\lenghan</vt:lpwstr>
  </property>
  <property fmtid="{D5CDD505-2E9C-101B-9397-08002B2CF9AE}" pid="20" name="FSC#LKOOEDOK@1000.3800:KundeName">
    <vt:lpwstr/>
  </property>
  <property fmtid="{D5CDD505-2E9C-101B-9397-08002B2CF9AE}" pid="21" name="FSC#LKOOEDOK@1000.3800:KundeStrasse">
    <vt:lpwstr/>
  </property>
  <property fmtid="{D5CDD505-2E9C-101B-9397-08002B2CF9AE}" pid="22" name="FSC#LKOOEDOK@1000.3800:KundeOrt">
    <vt:lpwstr/>
  </property>
  <property fmtid="{D5CDD505-2E9C-101B-9397-08002B2CF9AE}" pid="23" name="FSC#LKOOEDOK@1000.3800:AenderungsDatum">
    <vt:lpwstr>10-02-2012</vt:lpwstr>
  </property>
  <property fmtid="{D5CDD505-2E9C-101B-9397-08002B2CF9AE}" pid="24" name="FSC#LKOOEDOK@1000.3800:Adresse">
    <vt:lpwstr>COO.1000.3800.7.2710633</vt:lpwstr>
  </property>
  <property fmtid="{D5CDD505-2E9C-101B-9397-08002B2CF9AE}" pid="25" name="FSC#LKOOEDOK@1000.3800:KundeGrussformel">
    <vt:lpwstr>Sehr geehrte Damen und Herren</vt:lpwstr>
  </property>
  <property fmtid="{D5CDD505-2E9C-101B-9397-08002B2CF9AE}" pid="26" name="FSC#LKOOEDOK@1000.3800:KundeAnschrift">
    <vt:lpwstr/>
  </property>
  <property fmtid="{D5CDD505-2E9C-101B-9397-08002B2CF9AE}" pid="27" name="FSC#LKOOEDOK@1000.3800:KundeTelefon">
    <vt:lpwstr/>
  </property>
  <property fmtid="{D5CDD505-2E9C-101B-9397-08002B2CF9AE}" pid="28" name="FSC#LKOOEDOK@1000.3800:KundeEmail">
    <vt:lpwstr/>
  </property>
  <property fmtid="{D5CDD505-2E9C-101B-9397-08002B2CF9AE}" pid="29" name="FSC#LKOOEDOK@1000.3800:Kategorie">
    <vt:lpwstr/>
  </property>
  <property fmtid="{D5CDD505-2E9C-101B-9397-08002B2CF9AE}" pid="30" name="FSC#LKOOEDOK@1000.3800:Titel">
    <vt:lpwstr/>
  </property>
  <property fmtid="{D5CDD505-2E9C-101B-9397-08002B2CF9AE}" pid="31" name="FSC#LKOOEDOK@1000.3800:Thema">
    <vt:lpwstr/>
  </property>
  <property fmtid="{D5CDD505-2E9C-101B-9397-08002B2CF9AE}" pid="32" name="FSC#LKOOEDOK@1000.3800:Bereich">
    <vt:lpwstr/>
  </property>
  <property fmtid="{D5CDD505-2E9C-101B-9397-08002B2CF9AE}" pid="33" name="FSC#LKOOEDOK@1000.3800:Stichworte">
    <vt:lpwstr/>
  </property>
  <property fmtid="{D5CDD505-2E9C-101B-9397-08002B2CF9AE}" pid="34" name="FSC#LKOOEDOK@1000.3800:Kommentar">
    <vt:lpwstr/>
  </property>
  <property fmtid="{D5CDD505-2E9C-101B-9397-08002B2CF9AE}" pid="35" name="FSC#LKOOEDOK@1000.3800:ProduktEbene4">
    <vt:lpwstr/>
  </property>
  <property fmtid="{D5CDD505-2E9C-101B-9397-08002B2CF9AE}" pid="36" name="FSC#LKOOEDOK@1000.3800:Geburtsdatum">
    <vt:lpwstr/>
  </property>
  <property fmtid="{D5CDD505-2E9C-101B-9397-08002B2CF9AE}" pid="37" name="FSC#LKOOEDOK@1000.3800:Sozialversicherungsnummer">
    <vt:lpwstr/>
  </property>
  <property fmtid="{D5CDD505-2E9C-101B-9397-08002B2CF9AE}" pid="38" name="FSC#LKOOEDOK@1000.3800:KundeBNR">
    <vt:lpwstr/>
  </property>
  <property fmtid="{D5CDD505-2E9C-101B-9397-08002B2CF9AE}" pid="39" name="FSC#COOSYSTEM@1.1:Container">
    <vt:lpwstr>COO.1000.3800.7.2710633</vt:lpwstr>
  </property>
  <property fmtid="{D5CDD505-2E9C-101B-9397-08002B2CF9AE}" pid="40" name="FSC#COOELAK@1.1001:Subject">
    <vt:lpwstr>PPT-Muster</vt:lpwstr>
  </property>
  <property fmtid="{D5CDD505-2E9C-101B-9397-08002B2CF9AE}" pid="41" name="FSC#COOELAK@1.1001:FileReference">
    <vt:lpwstr/>
  </property>
  <property fmtid="{D5CDD505-2E9C-101B-9397-08002B2CF9AE}" pid="42" name="FSC#COOELAK@1.1001:FileRefYear">
    <vt:lpwstr/>
  </property>
  <property fmtid="{D5CDD505-2E9C-101B-9397-08002B2CF9AE}" pid="43" name="FSC#COOELAK@1.1001:FileRefOrdinal">
    <vt:lpwstr/>
  </property>
  <property fmtid="{D5CDD505-2E9C-101B-9397-08002B2CF9AE}" pid="44" name="FSC#COOELAK@1.1001:FileRefOU">
    <vt:lpwstr/>
  </property>
  <property fmtid="{D5CDD505-2E9C-101B-9397-08002B2CF9AE}" pid="45" name="FSC#COOELAK@1.1001:Organization">
    <vt:lpwstr/>
  </property>
  <property fmtid="{D5CDD505-2E9C-101B-9397-08002B2CF9AE}" pid="46" name="FSC#COOELAK@1.1001:Owner">
    <vt:lpwstr>Herrn Lengauer</vt:lpwstr>
  </property>
  <property fmtid="{D5CDD505-2E9C-101B-9397-08002B2CF9AE}" pid="47" name="FSC#COOELAK@1.1001:OwnerExtension">
    <vt:lpwstr>1383</vt:lpwstr>
  </property>
  <property fmtid="{D5CDD505-2E9C-101B-9397-08002B2CF9AE}" pid="48" name="FSC#COOELAK@1.1001:OwnerFaxExtension">
    <vt:lpwstr>91383</vt:lpwstr>
  </property>
  <property fmtid="{D5CDD505-2E9C-101B-9397-08002B2CF9AE}" pid="49" name="FSC#COOELAK@1.1001:DispatchedBy">
    <vt:lpwstr/>
  </property>
  <property fmtid="{D5CDD505-2E9C-101B-9397-08002B2CF9AE}" pid="50" name="FSC#COOELAK@1.1001:DispatchedAt">
    <vt:lpwstr/>
  </property>
  <property fmtid="{D5CDD505-2E9C-101B-9397-08002B2CF9AE}" pid="51" name="FSC#COOELAK@1.1001:ApprovedBy">
    <vt:lpwstr/>
  </property>
  <property fmtid="{D5CDD505-2E9C-101B-9397-08002B2CF9AE}" pid="52" name="FSC#COOELAK@1.1001:ApprovedAt">
    <vt:lpwstr/>
  </property>
  <property fmtid="{D5CDD505-2E9C-101B-9397-08002B2CF9AE}" pid="53" name="FSC#COOELAK@1.1001:Department">
    <vt:lpwstr>R-EDV (Ref EDV)</vt:lpwstr>
  </property>
  <property fmtid="{D5CDD505-2E9C-101B-9397-08002B2CF9AE}" pid="54" name="FSC#COOELAK@1.1001:CreatedAt">
    <vt:lpwstr>10.02.2012</vt:lpwstr>
  </property>
  <property fmtid="{D5CDD505-2E9C-101B-9397-08002B2CF9AE}" pid="55" name="FSC#COOELAK@1.1001:OU">
    <vt:lpwstr>R-EDV (Ref EDV)</vt:lpwstr>
  </property>
  <property fmtid="{D5CDD505-2E9C-101B-9397-08002B2CF9AE}" pid="56" name="FSC#COOELAK@1.1001:Priority">
    <vt:lpwstr/>
  </property>
  <property fmtid="{D5CDD505-2E9C-101B-9397-08002B2CF9AE}" pid="57" name="FSC#COOELAK@1.1001:ObjBarCode">
    <vt:lpwstr>*COO.1000.3800.7.2710633*</vt:lpwstr>
  </property>
  <property fmtid="{D5CDD505-2E9C-101B-9397-08002B2CF9AE}" pid="58" name="FSC#COOELAK@1.1001:RefBarCode">
    <vt:lpwstr/>
  </property>
  <property fmtid="{D5CDD505-2E9C-101B-9397-08002B2CF9AE}" pid="59" name="FSC#COOELAK@1.1001:FileRefBarCode">
    <vt:lpwstr/>
  </property>
  <property fmtid="{D5CDD505-2E9C-101B-9397-08002B2CF9AE}" pid="60" name="FSC#COOELAK@1.1001:ExternalRef">
    <vt:lpwstr/>
  </property>
  <property fmtid="{D5CDD505-2E9C-101B-9397-08002B2CF9AE}" pid="61" name="FSC#COOELAK@1.1001:IncomingNumber">
    <vt:lpwstr/>
  </property>
  <property fmtid="{D5CDD505-2E9C-101B-9397-08002B2CF9AE}" pid="62" name="FSC#COOELAK@1.1001:IncomingSubject">
    <vt:lpwstr/>
  </property>
  <property fmtid="{D5CDD505-2E9C-101B-9397-08002B2CF9AE}" pid="63" name="FSC#COOELAK@1.1001:ProcessResponsible">
    <vt:lpwstr/>
  </property>
  <property fmtid="{D5CDD505-2E9C-101B-9397-08002B2CF9AE}" pid="64" name="FSC#COOELAK@1.1001:ProcessResponsiblePhone">
    <vt:lpwstr/>
  </property>
  <property fmtid="{D5CDD505-2E9C-101B-9397-08002B2CF9AE}" pid="65" name="FSC#COOELAK@1.1001:ProcessResponsibleMail">
    <vt:lpwstr/>
  </property>
  <property fmtid="{D5CDD505-2E9C-101B-9397-08002B2CF9AE}" pid="66" name="FSC#COOELAK@1.1001:ProcessResponsibleFax">
    <vt:lpwstr/>
  </property>
  <property fmtid="{D5CDD505-2E9C-101B-9397-08002B2CF9AE}" pid="67" name="FSC#COOELAK@1.1001:ApproverFirstName">
    <vt:lpwstr/>
  </property>
  <property fmtid="{D5CDD505-2E9C-101B-9397-08002B2CF9AE}" pid="68" name="FSC#COOELAK@1.1001:ApproverSurName">
    <vt:lpwstr/>
  </property>
  <property fmtid="{D5CDD505-2E9C-101B-9397-08002B2CF9AE}" pid="69" name="FSC#COOELAK@1.1001:ApproverTitle">
    <vt:lpwstr/>
  </property>
  <property fmtid="{D5CDD505-2E9C-101B-9397-08002B2CF9AE}" pid="70" name="FSC#COOELAK@1.1001:ExternalDate">
    <vt:lpwstr/>
  </property>
  <property fmtid="{D5CDD505-2E9C-101B-9397-08002B2CF9AE}" pid="71" name="FSC#COOELAK@1.1001:SettlementApprovedAt">
    <vt:lpwstr/>
  </property>
  <property fmtid="{D5CDD505-2E9C-101B-9397-08002B2CF9AE}" pid="72" name="FSC#COOELAK@1.1001:BaseNumber">
    <vt:lpwstr/>
  </property>
  <property fmtid="{D5CDD505-2E9C-101B-9397-08002B2CF9AE}" pid="73" name="FSC#COOELAK@1.1001:CurrentUserRolePos">
    <vt:lpwstr>Systemadministration</vt:lpwstr>
  </property>
  <property fmtid="{D5CDD505-2E9C-101B-9397-08002B2CF9AE}" pid="74" name="FSC#COOELAK@1.1001:CurrentUserEmail">
    <vt:lpwstr>hans.lengauer@lk-ooe.at</vt:lpwstr>
  </property>
  <property fmtid="{D5CDD505-2E9C-101B-9397-08002B2CF9AE}" pid="75" name="FSC#ELAKGOV@1.1001:PersonalSubjGender">
    <vt:lpwstr/>
  </property>
  <property fmtid="{D5CDD505-2E9C-101B-9397-08002B2CF9AE}" pid="76" name="FSC#ELAKGOV@1.1001:PersonalSubjFirstName">
    <vt:lpwstr/>
  </property>
  <property fmtid="{D5CDD505-2E9C-101B-9397-08002B2CF9AE}" pid="77" name="FSC#ELAKGOV@1.1001:PersonalSubjSurName">
    <vt:lpwstr/>
  </property>
  <property fmtid="{D5CDD505-2E9C-101B-9397-08002B2CF9AE}" pid="78" name="FSC#ELAKGOV@1.1001:PersonalSubjSalutation">
    <vt:lpwstr/>
  </property>
  <property fmtid="{D5CDD505-2E9C-101B-9397-08002B2CF9AE}" pid="79" name="FSC#ELAKGOV@1.1001:PersonalSubjAddress">
    <vt:lpwstr/>
  </property>
  <property fmtid="{D5CDD505-2E9C-101B-9397-08002B2CF9AE}" pid="80" name="FSC#LKOOEDOK@1000.3800:KundeMobil">
    <vt:lpwstr/>
  </property>
</Properties>
</file>